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55"/>
  </p:notesMasterIdLst>
  <p:sldIdLst>
    <p:sldId id="352" r:id="rId2"/>
    <p:sldId id="258" r:id="rId3"/>
    <p:sldId id="303" r:id="rId4"/>
    <p:sldId id="353" r:id="rId5"/>
    <p:sldId id="261" r:id="rId6"/>
    <p:sldId id="263" r:id="rId7"/>
    <p:sldId id="354" r:id="rId8"/>
    <p:sldId id="305" r:id="rId9"/>
    <p:sldId id="306" r:id="rId10"/>
    <p:sldId id="307" r:id="rId11"/>
    <p:sldId id="308" r:id="rId12"/>
    <p:sldId id="310" r:id="rId13"/>
    <p:sldId id="363" r:id="rId14"/>
    <p:sldId id="311" r:id="rId15"/>
    <p:sldId id="312" r:id="rId16"/>
    <p:sldId id="313" r:id="rId17"/>
    <p:sldId id="314" r:id="rId18"/>
    <p:sldId id="355" r:id="rId19"/>
    <p:sldId id="356" r:id="rId20"/>
    <p:sldId id="318" r:id="rId21"/>
    <p:sldId id="319" r:id="rId22"/>
    <p:sldId id="357" r:id="rId23"/>
    <p:sldId id="321" r:id="rId24"/>
    <p:sldId id="358" r:id="rId25"/>
    <p:sldId id="323" r:id="rId26"/>
    <p:sldId id="324" r:id="rId27"/>
    <p:sldId id="325" r:id="rId28"/>
    <p:sldId id="326" r:id="rId29"/>
    <p:sldId id="359" r:id="rId30"/>
    <p:sldId id="360" r:id="rId31"/>
    <p:sldId id="329" r:id="rId32"/>
    <p:sldId id="331" r:id="rId33"/>
    <p:sldId id="332" r:id="rId34"/>
    <p:sldId id="364" r:id="rId35"/>
    <p:sldId id="333" r:id="rId36"/>
    <p:sldId id="334" r:id="rId37"/>
    <p:sldId id="337" r:id="rId38"/>
    <p:sldId id="335" r:id="rId39"/>
    <p:sldId id="338" r:id="rId40"/>
    <p:sldId id="339" r:id="rId41"/>
    <p:sldId id="340" r:id="rId42"/>
    <p:sldId id="361" r:id="rId43"/>
    <p:sldId id="342" r:id="rId44"/>
    <p:sldId id="343" r:id="rId45"/>
    <p:sldId id="365" r:id="rId46"/>
    <p:sldId id="344" r:id="rId47"/>
    <p:sldId id="345" r:id="rId48"/>
    <p:sldId id="346" r:id="rId49"/>
    <p:sldId id="347" r:id="rId50"/>
    <p:sldId id="348" r:id="rId51"/>
    <p:sldId id="349" r:id="rId52"/>
    <p:sldId id="350" r:id="rId53"/>
    <p:sldId id="362" r:id="rId54"/>
  </p:sldIdLst>
  <p:sldSz cx="9144000" cy="6858000" type="screen4x3"/>
  <p:notesSz cx="6858000" cy="9144000"/>
  <p:embeddedFontLst>
    <p:embeddedFont>
      <p:font typeface="HY견고딕" pitchFamily="18" charset="-127"/>
      <p:regular r:id="rId56"/>
    </p:embeddedFont>
    <p:embeddedFont>
      <p:font typeface="Cambria Math" pitchFamily="18" charset="0"/>
      <p:regular r:id="rId57"/>
    </p:embeddedFont>
    <p:embeddedFont>
      <p:font typeface="나눔손글씨 펜" pitchFamily="66" charset="-127"/>
      <p:regular r:id="rId58"/>
    </p:embeddedFont>
    <p:embeddedFont>
      <p:font typeface="Tahoma" pitchFamily="34" charset="0"/>
      <p:regular r:id="rId59"/>
      <p:bold r:id="rId60"/>
    </p:embeddedFont>
    <p:embeddedFont>
      <p:font typeface="맑은 고딕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27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19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2244391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3057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34664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45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9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0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7</a:t>
            </a:r>
            <a:r>
              <a:rPr lang="ko-KR" altLang="en-US" smtClean="0"/>
              <a:t>장</a:t>
            </a:r>
            <a:r>
              <a:rPr lang="en-US" altLang="ko-KR" smtClean="0"/>
              <a:t>. </a:t>
            </a:r>
            <a:r>
              <a:rPr lang="ko-KR" altLang="en-US" smtClean="0"/>
              <a:t>매칭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821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7.1.2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전략과 성능 분석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ROC</a:t>
            </a:r>
            <a:r>
              <a:rPr lang="ko-KR" altLang="en-US" dirty="0" smtClean="0"/>
              <a:t>를 이용한 성능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임계값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i="1" dirty="0" smtClean="0">
                <a:latin typeface="맑은 고딕"/>
                <a:ea typeface="맑은 고딕"/>
              </a:rPr>
              <a:t>T</a:t>
            </a:r>
            <a:r>
              <a:rPr lang="ko-KR" altLang="en-US" dirty="0" smtClean="0">
                <a:latin typeface="맑은 고딕"/>
                <a:ea typeface="맑은 고딕"/>
              </a:rPr>
              <a:t>가 낮으면 거짓 부정 많아지고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높으면 거짓 긍정이 많아짐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en-US" altLang="ko-KR" i="1" dirty="0" smtClean="0">
                <a:latin typeface="맑은 고딕"/>
                <a:ea typeface="맑은 고딕"/>
              </a:rPr>
              <a:t>T</a:t>
            </a:r>
            <a:r>
              <a:rPr lang="ko-KR" altLang="en-US" dirty="0" smtClean="0">
                <a:latin typeface="맑은 고딕"/>
                <a:ea typeface="맑은 고딕"/>
              </a:rPr>
              <a:t>를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점점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키우면서 측정한 거짓 </a:t>
            </a:r>
            <a:r>
              <a:rPr lang="ko-KR" altLang="en-US" dirty="0" err="1" smtClean="0">
                <a:latin typeface="맑은 고딕"/>
                <a:ea typeface="맑은 고딕"/>
              </a:rPr>
              <a:t>긍정률과</a:t>
            </a:r>
            <a:r>
              <a:rPr lang="ko-KR" altLang="en-US" dirty="0" smtClean="0">
                <a:latin typeface="맑은 고딕"/>
                <a:ea typeface="맑은 고딕"/>
              </a:rPr>
              <a:t> 참 </a:t>
            </a:r>
            <a:r>
              <a:rPr lang="ko-KR" altLang="en-US" dirty="0" err="1" smtClean="0">
                <a:latin typeface="맑은 고딕"/>
                <a:ea typeface="맑은 고딕"/>
              </a:rPr>
              <a:t>긍정률을</a:t>
            </a:r>
            <a:r>
              <a:rPr lang="ko-KR" altLang="en-US" dirty="0" smtClean="0">
                <a:latin typeface="맑은 고딕"/>
                <a:ea typeface="맑은 고딕"/>
              </a:rPr>
              <a:t> 나타낸 그래프가 </a:t>
            </a:r>
            <a:r>
              <a:rPr lang="en-US" altLang="ko-KR" dirty="0" smtClean="0">
                <a:latin typeface="맑은 고딕"/>
                <a:ea typeface="맑은 고딕"/>
              </a:rPr>
              <a:t>ROC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왼쪽 위 구석에 가까울수록 좋은 성능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dirty="0" smtClean="0">
                <a:latin typeface="맑은 고딕"/>
                <a:ea typeface="맑은 고딕"/>
              </a:rPr>
              <a:t>AUC (</a:t>
            </a:r>
            <a:r>
              <a:rPr lang="ko-KR" altLang="en-US" dirty="0" smtClean="0">
                <a:latin typeface="맑은 고딕"/>
                <a:ea typeface="맑은 고딕"/>
              </a:rPr>
              <a:t>곡선 아래 면적</a:t>
            </a:r>
            <a:r>
              <a:rPr lang="en-US" altLang="ko-KR" dirty="0" smtClean="0">
                <a:latin typeface="맑은 고딕"/>
                <a:ea typeface="맑은 고딕"/>
              </a:rPr>
              <a:t>): </a:t>
            </a:r>
            <a:r>
              <a:rPr lang="ko-KR" altLang="en-US" dirty="0" smtClean="0">
                <a:latin typeface="맑은 고딕"/>
                <a:ea typeface="맑은 고딕"/>
              </a:rPr>
              <a:t>성능을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하나의 수치로 표현할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때 사용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593" y="2852936"/>
            <a:ext cx="3366727" cy="3209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73016"/>
            <a:ext cx="295021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6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7.1.2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전략과 성능 분석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또 다른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전략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 전략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en-US" altLang="ko-KR" b="1" dirty="0" err="1" smtClean="0">
                <a:latin typeface="맑은 고딕"/>
                <a:ea typeface="맑은 고딕"/>
              </a:rPr>
              <a:t>a</a:t>
            </a:r>
            <a:r>
              <a:rPr lang="en-US" altLang="ko-KR" i="1" baseline="-25000" dirty="0" err="1" smtClean="0">
                <a:latin typeface="맑은 고딕"/>
                <a:ea typeface="맑은 고딕"/>
              </a:rPr>
              <a:t>i</a:t>
            </a:r>
            <a:r>
              <a:rPr lang="ko-KR" altLang="en-US" dirty="0" smtClean="0">
                <a:latin typeface="맑은 고딕"/>
                <a:ea typeface="맑은 고딕"/>
              </a:rPr>
              <a:t>의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 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j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(</a:t>
            </a:r>
            <a:r>
              <a:rPr lang="en-US" altLang="ko-KR" b="1" dirty="0" err="1" smtClean="0"/>
              <a:t>a</a:t>
            </a:r>
            <a:r>
              <a:rPr lang="en-US" altLang="ko-KR" i="1" baseline="-25000" dirty="0" err="1" smtClean="0"/>
              <a:t>i</a:t>
            </a:r>
            <a:r>
              <a:rPr lang="en-US" altLang="ko-KR" dirty="0" err="1" smtClean="0"/>
              <a:t>,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)&lt;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를 만족하면 매칭 </a:t>
            </a:r>
            <a:r>
              <a:rPr lang="ko-KR" altLang="en-US" dirty="0" smtClean="0"/>
              <a:t>성공</a:t>
            </a:r>
            <a:endParaRPr lang="en-US" altLang="ko-KR" dirty="0" smtClean="0"/>
          </a:p>
          <a:p>
            <a:pPr lvl="2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거리 비율 전략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j</a:t>
            </a:r>
            <a:r>
              <a:rPr lang="ko-KR" altLang="en-US" dirty="0" smtClean="0"/>
              <a:t>와 두 번째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k</a:t>
            </a:r>
            <a:r>
              <a:rPr lang="ko-KR" altLang="en-US" dirty="0" smtClean="0"/>
              <a:t>가 식</a:t>
            </a:r>
            <a:r>
              <a:rPr lang="en-US" altLang="ko-KR" dirty="0" smtClean="0"/>
              <a:t> (7.7)</a:t>
            </a:r>
            <a:r>
              <a:rPr lang="ko-KR" altLang="en-US" dirty="0" smtClean="0"/>
              <a:t>을 만족하면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성공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실험에 따르면 이 전략이 가장 높은 성능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SIFT [Lowe2004]) 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36226"/>
            <a:ext cx="4536504" cy="69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657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 </a:t>
            </a:r>
            <a:r>
              <a:rPr lang="ko-KR" altLang="en-US" dirty="0"/>
              <a:t>빠른 </a:t>
            </a:r>
            <a:r>
              <a:rPr lang="ko-KR" altLang="en-US" dirty="0" err="1"/>
              <a:t>최근접</a:t>
            </a:r>
            <a:r>
              <a:rPr lang="ko-KR" altLang="en-US" dirty="0"/>
              <a:t> 이웃 탐색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7.2.1 </a:t>
            </a:r>
            <a:r>
              <a:rPr lang="en-US" altLang="ko-KR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kd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트리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7.2.2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해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싱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251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 </a:t>
            </a:r>
            <a:r>
              <a:rPr lang="ko-KR" altLang="en-US" dirty="0"/>
              <a:t>빠른 </a:t>
            </a:r>
            <a:r>
              <a:rPr lang="ko-KR" altLang="en-US" dirty="0" err="1"/>
              <a:t>최근접</a:t>
            </a:r>
            <a:r>
              <a:rPr lang="ko-KR" altLang="en-US" dirty="0"/>
              <a:t> 이웃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순진한 알고리즘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모든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쌍을 일일이 검사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</a:rPr>
              <a:t>시간이 넉넉한 상황에서만 활용 가능 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679549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2" y="5207433"/>
            <a:ext cx="7704856" cy="74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6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 </a:t>
            </a:r>
            <a:r>
              <a:rPr lang="ko-KR" altLang="en-US" dirty="0"/>
              <a:t>빠른 </a:t>
            </a:r>
            <a:r>
              <a:rPr lang="ko-KR" altLang="en-US" dirty="0" err="1"/>
              <a:t>최근접</a:t>
            </a:r>
            <a:r>
              <a:rPr lang="ko-KR" altLang="en-US" dirty="0"/>
              <a:t> 이웃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벡터를 미리 </a:t>
            </a:r>
            <a:r>
              <a:rPr lang="ko-KR" altLang="en-US" dirty="0" err="1" smtClean="0"/>
              <a:t>인덱싱해</a:t>
            </a:r>
            <a:r>
              <a:rPr lang="ko-KR" altLang="en-US" dirty="0" smtClean="0"/>
              <a:t> 두는 효율적인 알고리즘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두 알고리즘</a:t>
            </a:r>
            <a:r>
              <a:rPr lang="en-US" altLang="ko-KR" dirty="0" smtClean="0">
                <a:latin typeface="맑은 고딕"/>
                <a:ea typeface="맑은 고딕"/>
              </a:rPr>
              <a:t>: </a:t>
            </a:r>
            <a:r>
              <a:rPr lang="en-US" altLang="ko-KR" i="1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k</a:t>
            </a:r>
            <a:r>
              <a:rPr lang="en-US" altLang="ko-KR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트리</a:t>
            </a:r>
            <a:r>
              <a:rPr lang="ko-KR" altLang="en-US" dirty="0" err="1" smtClean="0">
                <a:latin typeface="맑은 고딕"/>
                <a:ea typeface="맑은 고딕"/>
              </a:rPr>
              <a:t>와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위치의존 </a:t>
            </a:r>
            <a:r>
              <a:rPr lang="ko-KR" altLang="en-US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해싱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r>
              <a:rPr lang="ko-KR" altLang="en-US" dirty="0">
                <a:latin typeface="맑은 고딕"/>
                <a:ea typeface="맑은 고딕"/>
              </a:rPr>
              <a:t>일</a:t>
            </a:r>
            <a:r>
              <a:rPr lang="ko-KR" altLang="en-US" dirty="0" smtClean="0">
                <a:latin typeface="맑은 고딕"/>
                <a:ea typeface="맑은 고딕"/>
              </a:rPr>
              <a:t>반적인 </a:t>
            </a:r>
            <a:r>
              <a:rPr lang="ko-KR" altLang="en-US" dirty="0" smtClean="0">
                <a:latin typeface="맑은 고딕"/>
                <a:ea typeface="맑은 고딕"/>
              </a:rPr>
              <a:t>탐색 </a:t>
            </a:r>
            <a:r>
              <a:rPr lang="ko-KR" altLang="en-US" dirty="0" smtClean="0">
                <a:latin typeface="맑은 고딕"/>
                <a:ea typeface="맑은 고딕"/>
              </a:rPr>
              <a:t>기법으로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데이터마이닝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err="1" smtClean="0">
                <a:latin typeface="맑은 고딕"/>
                <a:ea typeface="맑은 고딕"/>
              </a:rPr>
              <a:t>빅데이터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생물 </a:t>
            </a:r>
            <a:r>
              <a:rPr lang="ko-KR" altLang="en-US" dirty="0" err="1" smtClean="0">
                <a:latin typeface="맑은 고딕"/>
                <a:ea typeface="맑은 고딕"/>
              </a:rPr>
              <a:t>정보학</a:t>
            </a:r>
            <a:r>
              <a:rPr lang="ko-KR" altLang="en-US" dirty="0" smtClean="0">
                <a:latin typeface="맑은 고딕"/>
                <a:ea typeface="맑은 고딕"/>
              </a:rPr>
              <a:t> 등에서도 활용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42162"/>
            <a:ext cx="759943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0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이진검색 트리 </a:t>
            </a:r>
            <a:r>
              <a:rPr lang="en-US" altLang="ko-KR" dirty="0" smtClean="0"/>
              <a:t>(BST)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루트를 기준으로 왼쪽 부분 </a:t>
            </a:r>
            <a:r>
              <a:rPr lang="ko-KR" altLang="en-US" dirty="0" err="1" smtClean="0">
                <a:latin typeface="맑은 고딕"/>
                <a:ea typeface="맑은 고딕"/>
              </a:rPr>
              <a:t>트리는</a:t>
            </a:r>
            <a:r>
              <a:rPr lang="ko-KR" altLang="en-US" dirty="0" smtClean="0">
                <a:latin typeface="맑은 고딕"/>
                <a:ea typeface="맑은 고딕"/>
              </a:rPr>
              <a:t> 루트보다 작은 값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오른쪽은 큰 값을 갖는 이진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트리   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</a:rPr>
              <a:t>이 성질이 부분 </a:t>
            </a:r>
            <a:r>
              <a:rPr lang="ko-KR" altLang="en-US" dirty="0" err="1" smtClean="0">
                <a:latin typeface="맑은 고딕"/>
                <a:ea typeface="맑은 고딕"/>
              </a:rPr>
              <a:t>트리에</a:t>
            </a:r>
            <a:r>
              <a:rPr lang="ko-KR" altLang="en-US" dirty="0" smtClean="0">
                <a:latin typeface="맑은 고딕"/>
                <a:ea typeface="맑은 고딕"/>
              </a:rPr>
              <a:t> 재귀적으로 반복 적용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12" y="2204864"/>
            <a:ext cx="2513464" cy="190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189749"/>
            <a:ext cx="3970070" cy="404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3012" y="446721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균형이 잡힌 </a:t>
            </a:r>
            <a:r>
              <a:rPr lang="ko-KR" altLang="en-US" dirty="0"/>
              <a:t>경우 </a:t>
            </a:r>
            <a:r>
              <a:rPr lang="ko-KR" altLang="en-US" dirty="0" smtClean="0"/>
              <a:t>탐색시간 </a:t>
            </a:r>
            <a:r>
              <a:rPr lang="en-US" altLang="ko-KR" i="1" dirty="0" smtClean="0"/>
              <a:t>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log</a:t>
            </a:r>
            <a:r>
              <a:rPr lang="en-US" altLang="ko-KR" i="1" dirty="0" err="1" smtClean="0"/>
              <a:t>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1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BST</a:t>
            </a:r>
            <a:r>
              <a:rPr lang="ko-KR" altLang="en-US" dirty="0" smtClean="0"/>
              <a:t>를 적용할 수 있나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매칭</a:t>
            </a:r>
            <a:r>
              <a:rPr lang="ko-KR" altLang="en-US" dirty="0" smtClean="0">
                <a:latin typeface="맑은 고딕"/>
                <a:ea typeface="맑은 고딕"/>
              </a:rPr>
              <a:t> 문제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검색 키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</a:rPr>
              <a:t>특징 벡터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</a:rPr>
              <a:t>가 여러 개의 실수로 구성된 벡터임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동일한 값을 갖는 </a:t>
            </a:r>
            <a:r>
              <a:rPr lang="ko-KR" altLang="en-US" dirty="0" err="1" smtClean="0">
                <a:latin typeface="맑은 고딕"/>
                <a:ea typeface="맑은 고딕"/>
              </a:rPr>
              <a:t>노드를</a:t>
            </a:r>
            <a:r>
              <a:rPr lang="ko-KR" altLang="en-US" dirty="0" smtClean="0">
                <a:latin typeface="맑은 고딕"/>
                <a:ea typeface="맑은 고딕"/>
              </a:rPr>
              <a:t> 찾는 것이 아니라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이웃을 찾음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>
              <a:buFont typeface="Wingdings"/>
              <a:buChar char="à"/>
            </a:pPr>
            <a:r>
              <a:rPr lang="en-US" altLang="ko-KR" dirty="0" smtClean="0">
                <a:latin typeface="맑은 고딕"/>
                <a:ea typeface="맑은 고딕"/>
              </a:rPr>
              <a:t>BST</a:t>
            </a:r>
            <a:r>
              <a:rPr lang="ko-KR" altLang="en-US" dirty="0" smtClean="0">
                <a:latin typeface="맑은 고딕"/>
                <a:ea typeface="맑은 고딕"/>
              </a:rPr>
              <a:t>를 그대로 적용 </a:t>
            </a:r>
            <a:r>
              <a:rPr lang="ko-KR" altLang="en-US" dirty="0" smtClean="0">
                <a:latin typeface="맑은 고딕"/>
                <a:ea typeface="맑은 고딕"/>
              </a:rPr>
              <a:t>불가능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</a:endParaRPr>
          </a:p>
          <a:p>
            <a:r>
              <a:rPr lang="en-US" altLang="ko-KR" i="1" dirty="0" err="1">
                <a:latin typeface="맑은 고딕"/>
                <a:ea typeface="맑은 고딕"/>
              </a:rPr>
              <a:t>k</a:t>
            </a:r>
            <a:r>
              <a:rPr lang="en-US" altLang="ko-KR" dirty="0" err="1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트리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두 가지 다른 점을 수용할 수 있게 </a:t>
            </a:r>
            <a:r>
              <a:rPr lang="en-US" altLang="ko-KR" dirty="0" smtClean="0">
                <a:latin typeface="맑은 고딕"/>
                <a:ea typeface="맑은 고딕"/>
              </a:rPr>
              <a:t>BST</a:t>
            </a:r>
            <a:r>
              <a:rPr lang="ko-KR" altLang="en-US" dirty="0" smtClean="0">
                <a:latin typeface="맑은 고딕"/>
                <a:ea typeface="맑은 고딕"/>
              </a:rPr>
              <a:t>를 확장한 기법 </a:t>
            </a:r>
            <a:r>
              <a:rPr lang="en-US" altLang="ko-KR" dirty="0" smtClean="0">
                <a:latin typeface="맑은 고딕"/>
                <a:ea typeface="맑은 고딕"/>
              </a:rPr>
              <a:t>[Bently75]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642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표기</a:t>
            </a:r>
            <a:endParaRPr lang="en-US" altLang="ko-KR" dirty="0"/>
          </a:p>
          <a:p>
            <a:pPr lvl="1"/>
            <a:r>
              <a:rPr lang="en-US" altLang="ko-KR" i="1" dirty="0"/>
              <a:t>n</a:t>
            </a:r>
            <a:r>
              <a:rPr lang="ko-KR" altLang="en-US" dirty="0"/>
              <a:t>개의 벡터를 가지고</a:t>
            </a:r>
            <a:r>
              <a:rPr lang="en-US" altLang="ko-KR" dirty="0"/>
              <a:t> </a:t>
            </a:r>
            <a:r>
              <a:rPr lang="en-US" altLang="ko-KR" i="1" dirty="0" err="1"/>
              <a:t>k</a:t>
            </a:r>
            <a:r>
              <a:rPr lang="en-US" altLang="ko-KR" dirty="0" err="1"/>
              <a:t>d</a:t>
            </a:r>
            <a:r>
              <a:rPr lang="en-US" altLang="ko-KR" dirty="0"/>
              <a:t> </a:t>
            </a:r>
            <a:r>
              <a:rPr lang="ko-KR" altLang="en-US" dirty="0"/>
              <a:t>트리 구축 </a:t>
            </a:r>
            <a:r>
              <a:rPr lang="en-US" altLang="ko-KR" i="1" dirty="0"/>
              <a:t>X</a:t>
            </a:r>
            <a:r>
              <a:rPr lang="en-US" altLang="ko-KR" dirty="0"/>
              <a:t>={</a:t>
            </a:r>
            <a:r>
              <a:rPr lang="en-US" altLang="ko-KR" b="1" dirty="0"/>
              <a:t>x</a:t>
            </a:r>
            <a:r>
              <a:rPr lang="en-US" altLang="ko-KR" baseline="-25000" dirty="0"/>
              <a:t>1</a:t>
            </a:r>
            <a:r>
              <a:rPr lang="en-US" altLang="ko-KR" dirty="0"/>
              <a:t>, </a:t>
            </a:r>
            <a:r>
              <a:rPr lang="en-US" altLang="ko-KR" b="1" dirty="0"/>
              <a:t>x</a:t>
            </a:r>
            <a:r>
              <a:rPr lang="en-US" altLang="ko-KR" baseline="-25000" dirty="0"/>
              <a:t>2</a:t>
            </a:r>
            <a:r>
              <a:rPr lang="en-US" altLang="ko-KR" dirty="0"/>
              <a:t>, …, </a:t>
            </a:r>
            <a:r>
              <a:rPr lang="en-US" altLang="ko-KR" b="1" dirty="0" err="1"/>
              <a:t>x</a:t>
            </a:r>
            <a:r>
              <a:rPr lang="en-US" altLang="ko-KR" i="1" baseline="-25000" dirty="0" err="1"/>
              <a:t>n</a:t>
            </a:r>
            <a:r>
              <a:rPr lang="en-US" altLang="ko-KR" dirty="0"/>
              <a:t>}</a:t>
            </a:r>
          </a:p>
          <a:p>
            <a:pPr lvl="1"/>
            <a:r>
              <a:rPr lang="en-US" altLang="ko-KR" b="1" dirty="0"/>
              <a:t>x</a:t>
            </a:r>
            <a:r>
              <a:rPr lang="en-US" altLang="ko-KR" i="1" baseline="-25000" dirty="0"/>
              <a:t>i</a:t>
            </a:r>
            <a:r>
              <a:rPr lang="ko-KR" altLang="en-US" dirty="0"/>
              <a:t>는 </a:t>
            </a:r>
            <a:r>
              <a:rPr lang="en-US" altLang="ko-KR" i="1" dirty="0"/>
              <a:t>d</a:t>
            </a:r>
            <a:r>
              <a:rPr lang="ko-KR" altLang="en-US" dirty="0"/>
              <a:t>차원</a:t>
            </a:r>
            <a:r>
              <a:rPr lang="en-US" altLang="ko-KR" dirty="0"/>
              <a:t> </a:t>
            </a:r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i="1" dirty="0" err="1" smtClean="0">
                <a:latin typeface="맑은 고딕"/>
                <a:ea typeface="맑은 고딕"/>
              </a:rPr>
              <a:t>k</a:t>
            </a:r>
            <a:r>
              <a:rPr lang="en-US" altLang="ko-KR" dirty="0" err="1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트리의</a:t>
            </a:r>
            <a:r>
              <a:rPr lang="ko-KR" altLang="en-US" dirty="0" smtClean="0">
                <a:latin typeface="맑은 고딕"/>
                <a:ea typeface="맑은 고딕"/>
              </a:rPr>
              <a:t> 원리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루트 </a:t>
            </a:r>
            <a:r>
              <a:rPr lang="ko-KR" altLang="en-US" dirty="0" err="1" smtClean="0">
                <a:latin typeface="맑은 고딕"/>
                <a:ea typeface="맑은 고딕"/>
              </a:rPr>
              <a:t>노드는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i="1" dirty="0" smtClean="0">
                <a:latin typeface="맑은 고딕"/>
                <a:ea typeface="맑은 고딕"/>
              </a:rPr>
              <a:t>X</a:t>
            </a:r>
            <a:r>
              <a:rPr lang="ko-KR" altLang="en-US" dirty="0" smtClean="0">
                <a:latin typeface="맑은 고딕"/>
                <a:ea typeface="맑은 고딕"/>
              </a:rPr>
              <a:t>를 두 개의 부분 집합 </a:t>
            </a:r>
            <a:r>
              <a:rPr lang="en-US" altLang="ko-KR" i="1" dirty="0" err="1" smtClean="0">
                <a:latin typeface="맑은 고딕"/>
                <a:ea typeface="맑은 고딕"/>
              </a:rPr>
              <a:t>X</a:t>
            </a:r>
            <a:r>
              <a:rPr lang="en-US" altLang="ko-KR" i="1" baseline="-25000" dirty="0" err="1" smtClean="0">
                <a:latin typeface="맑은 고딕"/>
                <a:ea typeface="맑은 고딕"/>
              </a:rPr>
              <a:t>left</a:t>
            </a:r>
            <a:r>
              <a:rPr lang="ko-KR" altLang="en-US" dirty="0" smtClean="0">
                <a:latin typeface="맑은 고딕"/>
                <a:ea typeface="맑은 고딕"/>
              </a:rPr>
              <a:t>와 </a:t>
            </a:r>
            <a:r>
              <a:rPr lang="en-US" altLang="ko-KR" i="1" dirty="0" err="1" smtClean="0">
                <a:latin typeface="맑은 고딕"/>
                <a:ea typeface="맑은 고딕"/>
              </a:rPr>
              <a:t>X</a:t>
            </a:r>
            <a:r>
              <a:rPr lang="en-US" altLang="ko-KR" i="1" baseline="-25000" dirty="0" err="1" smtClean="0">
                <a:latin typeface="맑은 고딕"/>
                <a:ea typeface="맑은 고딕"/>
              </a:rPr>
              <a:t>right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나눔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이때 </a:t>
            </a:r>
            <a:r>
              <a:rPr lang="ko-KR" altLang="en-US" dirty="0" smtClean="0">
                <a:latin typeface="맑은 고딕"/>
                <a:ea typeface="맑은 고딕"/>
              </a:rPr>
              <a:t>분할 기준을 어떻게 선택하나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</a:p>
          <a:p>
            <a:pPr lvl="2"/>
            <a:r>
              <a:rPr lang="en-US" altLang="ko-KR" i="1" dirty="0" smtClean="0">
                <a:latin typeface="맑은 고딕"/>
                <a:ea typeface="맑은 고딕"/>
              </a:rPr>
              <a:t>d</a:t>
            </a:r>
            <a:r>
              <a:rPr lang="ko-KR" altLang="en-US" dirty="0" smtClean="0">
                <a:latin typeface="맑은 고딕"/>
                <a:ea typeface="맑은 고딕"/>
              </a:rPr>
              <a:t>개의 차원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</a:rPr>
              <a:t>축</a:t>
            </a:r>
            <a:r>
              <a:rPr lang="en-US" altLang="ko-KR" dirty="0" smtClean="0">
                <a:latin typeface="맑은 고딕"/>
                <a:ea typeface="맑은 고딕"/>
              </a:rPr>
              <a:t>) </a:t>
            </a:r>
            <a:r>
              <a:rPr lang="ko-KR" altLang="en-US" dirty="0" smtClean="0">
                <a:latin typeface="맑은 고딕"/>
                <a:ea typeface="맑은 고딕"/>
              </a:rPr>
              <a:t>중에 어는 것을 쓸 것인가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</a:p>
          <a:p>
            <a:pPr lvl="3"/>
            <a:r>
              <a:rPr lang="ko-KR" altLang="en-US" dirty="0" smtClean="0">
                <a:latin typeface="맑은 고딕"/>
                <a:ea typeface="맑은 고딕"/>
              </a:rPr>
              <a:t>분할 효과를 극대화하려면 각 차원의 분산을 계산한 후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  <a:r>
              <a:rPr lang="ko-KR" altLang="en-US" dirty="0" smtClean="0">
                <a:latin typeface="맑은 고딕"/>
                <a:ea typeface="맑은 고딕"/>
              </a:rPr>
              <a:t> 최대 분산을 갖는 축 </a:t>
            </a:r>
            <a:r>
              <a:rPr lang="en-US" altLang="ko-KR" i="1" dirty="0" smtClean="0">
                <a:latin typeface="맑은 고딕"/>
                <a:ea typeface="맑은 고딕"/>
              </a:rPr>
              <a:t>k</a:t>
            </a:r>
            <a:r>
              <a:rPr lang="ko-KR" altLang="en-US" dirty="0" smtClean="0">
                <a:latin typeface="맑은 고딕"/>
                <a:ea typeface="맑은 고딕"/>
              </a:rPr>
              <a:t>를 선택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/>
              <a:t>축을 선택했다면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개의 샘플 중 어는 것을 기준으로 </a:t>
            </a:r>
            <a:r>
              <a:rPr lang="en-US" altLang="ko-KR" i="1" dirty="0" smtClean="0"/>
              <a:t>X</a:t>
            </a:r>
            <a:r>
              <a:rPr lang="ko-KR" altLang="en-US" dirty="0" smtClean="0"/>
              <a:t>를 분할할 것인가</a:t>
            </a:r>
            <a:r>
              <a:rPr lang="en-US" altLang="ko-KR" dirty="0" smtClean="0"/>
              <a:t>?</a:t>
            </a:r>
          </a:p>
          <a:p>
            <a:pPr lvl="3"/>
            <a:r>
              <a:rPr lang="en-US" altLang="ko-KR" i="1" dirty="0" err="1"/>
              <a:t>X</a:t>
            </a:r>
            <a:r>
              <a:rPr lang="en-US" altLang="ko-KR" i="1" baseline="-25000" dirty="0" err="1"/>
              <a:t>left</a:t>
            </a:r>
            <a:r>
              <a:rPr lang="ko-KR" altLang="en-US" dirty="0"/>
              <a:t>와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right</a:t>
            </a:r>
            <a:r>
              <a:rPr lang="ko-KR" altLang="en-US" dirty="0" smtClean="0">
                <a:latin typeface="맑은 고딕"/>
                <a:ea typeface="맑은 고딕"/>
              </a:rPr>
              <a:t>의 크기를 갖게 하여 균형 잡힌 </a:t>
            </a:r>
            <a:r>
              <a:rPr lang="ko-KR" altLang="en-US" dirty="0" err="1" smtClean="0">
                <a:latin typeface="맑은 고딕"/>
                <a:ea typeface="맑은 고딕"/>
              </a:rPr>
              <a:t>트리를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만들어야 함</a:t>
            </a:r>
            <a:r>
              <a:rPr lang="en-US" altLang="ko-KR" dirty="0" smtClean="0">
                <a:latin typeface="맑은 고딕"/>
                <a:ea typeface="맑은 고딕"/>
              </a:rPr>
              <a:t>.</a:t>
            </a:r>
          </a:p>
          <a:p>
            <a:pPr lvl="3"/>
            <a:r>
              <a:rPr lang="en-US" altLang="ko-KR" i="1" dirty="0" smtClean="0"/>
              <a:t>X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차원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로 정렬하고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결과의 중앙 값을 분할 기준으로 삼는다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i="1" dirty="0" smtClean="0"/>
              <a:t>X</a:t>
            </a:r>
            <a:r>
              <a:rPr lang="ko-KR" altLang="en-US" dirty="0" smtClean="0"/>
              <a:t>를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left</a:t>
            </a:r>
            <a:r>
              <a:rPr lang="ko-KR" altLang="en-US" dirty="0"/>
              <a:t>와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right</a:t>
            </a:r>
            <a:r>
              <a:rPr lang="ko-KR" altLang="en-US" dirty="0" smtClean="0"/>
              <a:t>로 분할한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각각에 같은 과정을 재귀적으로 반복하면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ko-KR" altLang="en-US" dirty="0" smtClean="0"/>
              <a:t>트리 완성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697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46" y="980728"/>
            <a:ext cx="5152282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40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9" y="895899"/>
            <a:ext cx="6151903" cy="5917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0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매칭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대상을 다른 것과 비교하여 같은 것인지 알아내는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가지 문제를 해결하는 열쇠 </a:t>
            </a:r>
            <a:r>
              <a:rPr lang="en-US" altLang="ko-KR" dirty="0" smtClean="0"/>
              <a:t>(</a:t>
            </a:r>
            <a:r>
              <a:rPr lang="ko-KR" altLang="en-US" dirty="0" smtClean="0"/>
              <a:t>물체 인식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자세 추정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스테레오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증강 현실 등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17824"/>
            <a:ext cx="5032226" cy="40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err="1" smtClean="0">
                <a:latin typeface="맑은 고딕"/>
                <a:ea typeface="맑은 고딕"/>
              </a:rPr>
              <a:t>k</a:t>
            </a:r>
            <a:r>
              <a:rPr lang="en-US" altLang="ko-KR" dirty="0" err="1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트리에서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 탐색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새로운 특징 벡터 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ko-KR" altLang="en-US" dirty="0" smtClean="0">
                <a:latin typeface="맑은 고딕"/>
                <a:ea typeface="맑은 고딕"/>
              </a:rPr>
              <a:t>가 입력되면 </a:t>
            </a:r>
            <a:r>
              <a:rPr lang="en-US" altLang="ko-KR" b="1" dirty="0" smtClean="0"/>
              <a:t>x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이웃을 어떻게 찾을까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</a:rPr>
              <a:t>) </a:t>
            </a:r>
            <a:r>
              <a:rPr lang="en-US" altLang="ko-KR" b="1" dirty="0"/>
              <a:t>x</a:t>
            </a:r>
            <a:r>
              <a:rPr lang="ko-KR" altLang="en-US" dirty="0"/>
              <a:t>가 </a:t>
            </a:r>
            <a:r>
              <a:rPr lang="en-US" altLang="ko-KR" dirty="0" smtClean="0"/>
              <a:t>=(7, 5.5)</a:t>
            </a: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루트가 </a:t>
            </a:r>
            <a:r>
              <a:rPr lang="en-US" altLang="ko-KR" i="1" dirty="0" smtClean="0">
                <a:latin typeface="맑은 고딕"/>
                <a:ea typeface="맑은 고딕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</a:rPr>
              <a:t>2</a:t>
            </a:r>
            <a:r>
              <a:rPr lang="ko-KR" altLang="en-US" dirty="0" smtClean="0">
                <a:latin typeface="맑은 고딕"/>
                <a:ea typeface="맑은 고딕"/>
              </a:rPr>
              <a:t>축을 기준으로 하므로</a:t>
            </a:r>
            <a:r>
              <a:rPr lang="en-US" altLang="ko-KR" dirty="0" smtClean="0">
                <a:latin typeface="맑은 고딕"/>
                <a:ea typeface="맑은 고딕"/>
              </a:rPr>
              <a:t> 5.5</a:t>
            </a:r>
            <a:r>
              <a:rPr lang="ko-KR" altLang="en-US" dirty="0" smtClean="0"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latin typeface="맑은 고딕"/>
                <a:ea typeface="맑은 고딕"/>
              </a:rPr>
              <a:t>6</a:t>
            </a:r>
            <a:r>
              <a:rPr lang="ko-KR" altLang="en-US" dirty="0" smtClean="0">
                <a:latin typeface="맑은 고딕"/>
                <a:ea typeface="맑은 고딕"/>
              </a:rPr>
              <a:t>과 비교하고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작으므로 왼쪽으로 분기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en-US" altLang="ko-KR" dirty="0" smtClean="0">
                <a:latin typeface="맑은 고딕"/>
                <a:ea typeface="맑은 고딕"/>
              </a:rPr>
              <a:t>(4,4) </a:t>
            </a:r>
            <a:r>
              <a:rPr lang="ko-KR" altLang="en-US" dirty="0" err="1" smtClean="0">
                <a:latin typeface="맑은 고딕"/>
                <a:ea typeface="맑은 고딕"/>
              </a:rPr>
              <a:t>노드가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i="1" dirty="0" smtClean="0"/>
              <a:t>x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축을 </a:t>
            </a:r>
            <a:r>
              <a:rPr lang="ko-KR" altLang="en-US" dirty="0"/>
              <a:t>기준으로 </a:t>
            </a:r>
            <a:r>
              <a:rPr lang="ko-KR" altLang="en-US" dirty="0" smtClean="0"/>
              <a:t>하므로</a:t>
            </a:r>
            <a:r>
              <a:rPr lang="en-US" altLang="ko-KR" dirty="0" smtClean="0"/>
              <a:t> 7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4</a:t>
            </a:r>
            <a:r>
              <a:rPr lang="ko-KR" altLang="en-US" dirty="0" smtClean="0"/>
              <a:t>를 비교하고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크므로 오른쪽으로 분기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반복하면 </a:t>
            </a:r>
            <a:r>
              <a:rPr lang="en-US" altLang="ko-KR" dirty="0" smtClean="0"/>
              <a:t>(8,5)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도착</a:t>
            </a:r>
            <a:endParaRPr lang="en-US" altLang="ko-KR" dirty="0"/>
          </a:p>
          <a:p>
            <a:pPr lvl="2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6364897" cy="2823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02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err="1" smtClean="0">
                <a:latin typeface="맑은 고딕"/>
                <a:ea typeface="맑은 고딕"/>
              </a:rPr>
              <a:t>k</a:t>
            </a:r>
            <a:r>
              <a:rPr lang="en-US" altLang="ko-KR" dirty="0" err="1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트리를</a:t>
            </a:r>
            <a:r>
              <a:rPr lang="ko-KR" altLang="en-US" dirty="0" smtClean="0">
                <a:latin typeface="맑은 고딕"/>
                <a:ea typeface="맑은 고딕"/>
              </a:rPr>
              <a:t> 이용한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 탐색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리프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노드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(8,5)</a:t>
            </a:r>
            <a:r>
              <a:rPr lang="ko-KR" altLang="en-US" dirty="0" smtClean="0">
                <a:latin typeface="맑은 고딕"/>
                <a:ea typeface="맑은 고딕"/>
              </a:rPr>
              <a:t>를 답으로 취하면 될까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  <a:endParaRPr lang="en-US" altLang="ko-KR" dirty="0" smtClean="0"/>
          </a:p>
          <a:p>
            <a:pPr lvl="2"/>
            <a:r>
              <a:rPr lang="ko-KR" altLang="en-US" dirty="0" err="1" smtClean="0">
                <a:latin typeface="맑은 고딕"/>
                <a:ea typeface="맑은 고딕"/>
              </a:rPr>
              <a:t>최근접일</a:t>
            </a:r>
            <a:r>
              <a:rPr lang="ko-KR" altLang="en-US" dirty="0" smtClean="0">
                <a:latin typeface="맑은 고딕"/>
                <a:ea typeface="맑은 고딕"/>
              </a:rPr>
              <a:t> 가능성이 있지만 반드시 그렇진 않다</a:t>
            </a:r>
            <a:r>
              <a:rPr lang="en-US" altLang="ko-KR" dirty="0" smtClean="0">
                <a:latin typeface="맑은 고딕"/>
                <a:ea typeface="맑은 고딕"/>
              </a:rPr>
              <a:t>.  </a:t>
            </a:r>
            <a:r>
              <a:rPr lang="ko-KR" altLang="en-US" dirty="0" smtClean="0">
                <a:latin typeface="맑은 고딕"/>
                <a:ea typeface="맑은 고딕"/>
              </a:rPr>
              <a:t>분할 평면의 건너편에 더 가까운 </a:t>
            </a:r>
            <a:r>
              <a:rPr lang="ko-KR" altLang="en-US" dirty="0" err="1" smtClean="0">
                <a:latin typeface="맑은 고딕"/>
                <a:ea typeface="맑은 고딕"/>
              </a:rPr>
              <a:t>노드가</a:t>
            </a:r>
            <a:r>
              <a:rPr lang="ko-KR" altLang="en-US" dirty="0" smtClean="0">
                <a:latin typeface="맑은 고딕"/>
                <a:ea typeface="맑은 고딕"/>
              </a:rPr>
              <a:t> 있을 수 있음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스택을</a:t>
            </a:r>
            <a:r>
              <a:rPr lang="ko-KR" altLang="en-US" dirty="0" smtClean="0">
                <a:latin typeface="맑은 고딕"/>
                <a:ea typeface="맑은 고딕"/>
              </a:rPr>
              <a:t> 이용한 백트래킹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한정 분기를 적용하면서 ④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latin typeface="맑은 고딕"/>
                <a:ea typeface="맑은 고딕"/>
              </a:rPr>
              <a:t>②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latin typeface="맑은 고딕"/>
                <a:ea typeface="맑은 고딕"/>
              </a:rPr>
              <a:t>① 순으로 </a:t>
            </a:r>
            <a:r>
              <a:rPr lang="ko-KR" altLang="en-US" dirty="0" smtClean="0">
                <a:latin typeface="맑은 고딕"/>
                <a:ea typeface="맑은 고딕"/>
              </a:rPr>
              <a:t>처리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</a:endParaRPr>
          </a:p>
          <a:p>
            <a:r>
              <a:rPr lang="en-US" altLang="ko-KR" i="1" dirty="0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=10</a:t>
            </a:r>
            <a:r>
              <a:rPr lang="ko-KR" altLang="en-US" dirty="0" smtClean="0">
                <a:latin typeface="맑은 고딕"/>
                <a:ea typeface="맑은 고딕"/>
              </a:rPr>
              <a:t>을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넘으면 순진한 알고리즘과 비슷한 낮은 속도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어떻게 시간 효율을 회복할 수 있을까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</a:p>
          <a:p>
            <a:pPr marL="266700" lvl="1" indent="0">
              <a:buNone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26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79601"/>
            <a:ext cx="5400600" cy="600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2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근사 </a:t>
            </a:r>
            <a:r>
              <a:rPr lang="ko-KR" altLang="en-US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이웃 탐색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최적 칸 우선 탐색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err="1" smtClean="0">
                <a:latin typeface="맑은 고딕"/>
                <a:ea typeface="맑은 고딕"/>
              </a:rPr>
              <a:t>스택</a:t>
            </a:r>
            <a:r>
              <a:rPr lang="ko-KR" altLang="en-US" dirty="0" smtClean="0">
                <a:latin typeface="맑은 고딕"/>
                <a:ea typeface="맑은 고딕"/>
              </a:rPr>
              <a:t> 대신 우선순위 큐인 </a:t>
            </a:r>
            <a:r>
              <a:rPr lang="ko-KR" altLang="en-US" dirty="0" err="1" smtClean="0">
                <a:latin typeface="맑은 고딕"/>
                <a:ea typeface="맑은 고딕"/>
              </a:rPr>
              <a:t>힙을</a:t>
            </a:r>
            <a:r>
              <a:rPr lang="ko-KR" altLang="en-US" dirty="0" smtClean="0">
                <a:latin typeface="맑은 고딕"/>
                <a:ea typeface="맑은 고딕"/>
              </a:rPr>
              <a:t> 사용</a:t>
            </a:r>
            <a:endParaRPr lang="en-US" altLang="ko-KR" dirty="0" smtClean="0"/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거리를 우선순위로 사용하는데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err="1" smtClean="0">
                <a:latin typeface="맑은 고딕"/>
                <a:ea typeface="맑은 고딕"/>
              </a:rPr>
              <a:t>백트래킹할</a:t>
            </a:r>
            <a:r>
              <a:rPr lang="ko-KR" altLang="en-US" dirty="0" smtClean="0">
                <a:latin typeface="맑은 고딕"/>
                <a:ea typeface="맑은 고딕"/>
              </a:rPr>
              <a:t> 때 가까운 것부터 조사하도록 해줌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</a:rPr>
              <a:t>) </a:t>
            </a:r>
            <a:r>
              <a:rPr lang="ko-KR" altLang="en-US" dirty="0" smtClean="0">
                <a:latin typeface="맑은 고딕"/>
                <a:ea typeface="맑은 고딕"/>
              </a:rPr>
              <a:t>그림 </a:t>
            </a:r>
            <a:r>
              <a:rPr lang="en-US" altLang="ko-KR" dirty="0" smtClean="0">
                <a:latin typeface="맑은 고딕"/>
                <a:ea typeface="맑은 고딕"/>
              </a:rPr>
              <a:t>7-7</a:t>
            </a:r>
            <a:r>
              <a:rPr lang="ko-KR" altLang="en-US" dirty="0" smtClean="0">
                <a:latin typeface="맑은 고딕"/>
                <a:ea typeface="맑은 고딕"/>
              </a:rPr>
              <a:t>에서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/>
              <a:t>①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④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② </a:t>
            </a:r>
            <a:r>
              <a:rPr lang="ko-KR" altLang="en-US" dirty="0"/>
              <a:t>순으로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미리 설정해 놓은 값 </a:t>
            </a:r>
            <a:r>
              <a:rPr lang="en-US" altLang="ko-KR" i="1" dirty="0" err="1" smtClean="0">
                <a:latin typeface="맑은 고딕"/>
                <a:ea typeface="맑은 고딕"/>
              </a:rPr>
              <a:t>try_allowed</a:t>
            </a:r>
            <a:r>
              <a:rPr lang="ko-KR" altLang="en-US" dirty="0" smtClean="0">
                <a:latin typeface="맑은 고딕"/>
                <a:ea typeface="맑은 고딕"/>
              </a:rPr>
              <a:t>에 따라 조사 횟수를 제한함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근사 </a:t>
            </a:r>
            <a:r>
              <a:rPr lang="ko-KR" altLang="en-US" dirty="0" err="1" smtClean="0">
                <a:latin typeface="맑은 고딕"/>
                <a:ea typeface="맑은 고딕"/>
              </a:rPr>
              <a:t>최근접에서</a:t>
            </a:r>
            <a:r>
              <a:rPr lang="ko-KR" altLang="en-US" dirty="0" smtClean="0">
                <a:latin typeface="맑은 고딕"/>
                <a:ea typeface="맑은 고딕"/>
              </a:rPr>
              <a:t> 멈춤 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ko-KR" altLang="en-US" dirty="0" err="1" smtClean="0">
                <a:latin typeface="맑은 고딕"/>
                <a:ea typeface="맑은 고딕"/>
              </a:rPr>
              <a:t>최적칸</a:t>
            </a:r>
            <a:r>
              <a:rPr lang="ko-KR" altLang="en-US" dirty="0" smtClean="0">
                <a:latin typeface="맑은 고딕"/>
                <a:ea typeface="맑은 고딕"/>
              </a:rPr>
              <a:t> 우선을 적용했기 때문에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찾을 확률 높음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대신 시간 효율 </a:t>
            </a:r>
            <a:r>
              <a:rPr lang="ko-KR" altLang="en-US" dirty="0" smtClean="0">
                <a:latin typeface="맑은 고딕"/>
                <a:ea typeface="맑은 고딕"/>
              </a:rPr>
              <a:t>얻음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</a:endParaRPr>
          </a:p>
          <a:p>
            <a:r>
              <a:rPr lang="ko-KR" altLang="en-US" dirty="0" smtClean="0">
                <a:latin typeface="맑은 고딕"/>
                <a:ea typeface="맑은 고딕"/>
              </a:rPr>
              <a:t>성능</a:t>
            </a:r>
            <a:r>
              <a:rPr lang="en-US" altLang="ko-KR" dirty="0" smtClean="0">
                <a:latin typeface="맑은 고딕"/>
                <a:ea typeface="맑은 고딕"/>
              </a:rPr>
              <a:t>: SIFT</a:t>
            </a:r>
            <a:r>
              <a:rPr lang="ko-KR" altLang="en-US" dirty="0" smtClean="0">
                <a:latin typeface="맑은 고딕"/>
                <a:ea typeface="맑은 고딕"/>
              </a:rPr>
              <a:t>의 실험 예 </a:t>
            </a:r>
            <a:r>
              <a:rPr lang="en-US" altLang="ko-KR" dirty="0" smtClean="0">
                <a:latin typeface="맑은 고딕"/>
                <a:ea typeface="맑은 고딕"/>
              </a:rPr>
              <a:t>[Lowe2004]</a:t>
            </a:r>
          </a:p>
          <a:p>
            <a:pPr lvl="1"/>
            <a:r>
              <a:rPr lang="en-US" altLang="ko-KR" i="1" dirty="0" err="1" smtClean="0">
                <a:latin typeface="맑은 고딕"/>
                <a:ea typeface="맑은 고딕"/>
              </a:rPr>
              <a:t>try_allowed</a:t>
            </a:r>
            <a:r>
              <a:rPr lang="en-US" altLang="ko-KR" dirty="0" smtClean="0">
                <a:latin typeface="맑은 고딕"/>
                <a:ea typeface="맑은 고딕"/>
              </a:rPr>
              <a:t>=200</a:t>
            </a:r>
            <a:r>
              <a:rPr lang="ko-KR" altLang="en-US" dirty="0" smtClean="0">
                <a:latin typeface="맑은 고딕"/>
                <a:ea typeface="맑은 고딕"/>
              </a:rPr>
              <a:t>으로 했을 때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en-US" altLang="ko-KR" i="1" dirty="0" smtClean="0">
                <a:latin typeface="맑은 고딕"/>
                <a:ea typeface="맑은 고딕"/>
              </a:rPr>
              <a:t>n</a:t>
            </a:r>
            <a:r>
              <a:rPr lang="en-US" altLang="ko-KR" dirty="0" smtClean="0">
                <a:latin typeface="맑은 고딕"/>
                <a:ea typeface="맑은 고딕"/>
              </a:rPr>
              <a:t>=100,000, </a:t>
            </a:r>
            <a:r>
              <a:rPr lang="en-US" altLang="ko-KR" i="1" dirty="0" smtClean="0">
                <a:latin typeface="맑은 고딕"/>
                <a:ea typeface="맑은 고딕"/>
              </a:rPr>
              <a:t>d</a:t>
            </a:r>
            <a:r>
              <a:rPr lang="en-US" altLang="ko-KR" dirty="0" smtClean="0">
                <a:latin typeface="맑은 고딕"/>
                <a:ea typeface="맑은 고딕"/>
              </a:rPr>
              <a:t>=128</a:t>
            </a:r>
            <a:r>
              <a:rPr lang="ko-KR" altLang="en-US" dirty="0" smtClean="0">
                <a:latin typeface="맑은 고딕"/>
                <a:ea typeface="맑은 고딕"/>
              </a:rPr>
              <a:t>인 상황에서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95%, </a:t>
            </a:r>
            <a:r>
              <a:rPr lang="ko-KR" altLang="en-US" dirty="0" smtClean="0">
                <a:latin typeface="맑은 고딕"/>
                <a:ea typeface="맑은 고딕"/>
              </a:rPr>
              <a:t>근사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5%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속도는</a:t>
            </a:r>
            <a:r>
              <a:rPr lang="en-US" altLang="ko-KR" dirty="0" smtClean="0">
                <a:latin typeface="맑은 고딕"/>
                <a:ea typeface="맑은 고딕"/>
              </a:rPr>
              <a:t> 100</a:t>
            </a:r>
            <a:r>
              <a:rPr lang="ko-KR" altLang="en-US" dirty="0" smtClean="0">
                <a:latin typeface="맑은 고딕"/>
                <a:ea typeface="맑은 고딕"/>
              </a:rPr>
              <a:t>배 빨라짐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0418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7.2.1 </a:t>
            </a:r>
            <a:r>
              <a:rPr lang="en-US" altLang="ko-KR" i="1" dirty="0" err="1" smtClean="0"/>
              <a:t>k</a:t>
            </a:r>
            <a:r>
              <a:rPr lang="en-US" altLang="ko-KR" dirty="0" err="1" smtClean="0"/>
              <a:t>d</a:t>
            </a:r>
            <a:r>
              <a:rPr lang="en-US" altLang="ko-KR" dirty="0" smtClean="0"/>
              <a:t> 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41544"/>
            <a:ext cx="4752528" cy="320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68" y="4184713"/>
            <a:ext cx="4562231" cy="241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55976" y="4249971"/>
            <a:ext cx="266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허용된 만큼만 </a:t>
            </a:r>
            <a:r>
              <a:rPr lang="ko-KR" altLang="en-US" sz="1600" dirty="0" err="1" smtClean="0"/>
              <a:t>백트랙킹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987824" y="4437112"/>
            <a:ext cx="1296144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9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/>
                <a:ea typeface="맑은 고딕"/>
              </a:rPr>
              <a:t>해싱의</a:t>
            </a:r>
            <a:r>
              <a:rPr lang="ko-KR" altLang="en-US" dirty="0" smtClean="0">
                <a:latin typeface="맑은 고딕"/>
                <a:ea typeface="맑은 고딕"/>
              </a:rPr>
              <a:t> 원리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해시 함수는 키 값을 해시 테이블의 주소로 변환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테이블에 골고루 배치할수록 좋은 해시 함수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충돌 해결책 필요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3601547" cy="3999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71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latin typeface="맑은 고딕"/>
                <a:ea typeface="맑은 고딕"/>
              </a:rPr>
              <a:t>매칭에</a:t>
            </a:r>
            <a:r>
              <a:rPr lang="ko-KR" altLang="en-US" dirty="0" smtClean="0">
                <a:latin typeface="맑은 고딕"/>
                <a:ea typeface="맑은 고딕"/>
              </a:rPr>
              <a:t> 적용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일반 </a:t>
            </a:r>
            <a:r>
              <a:rPr lang="ko-KR" altLang="en-US" dirty="0" err="1" smtClean="0">
                <a:latin typeface="맑은 고딕"/>
                <a:ea typeface="맑은 고딕"/>
              </a:rPr>
              <a:t>해싱과</a:t>
            </a:r>
            <a:r>
              <a:rPr lang="ko-KR" altLang="en-US" dirty="0" smtClean="0">
                <a:latin typeface="맑은 고딕"/>
                <a:ea typeface="맑은 고딕"/>
              </a:rPr>
              <a:t> 다른 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키는 단일 값이 아니라 실수 벡터임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동일한 요소가 아니라 </a:t>
            </a:r>
            <a:r>
              <a:rPr lang="ko-KR" altLang="en-US" dirty="0" err="1" smtClean="0">
                <a:latin typeface="맑은 고딕"/>
                <a:ea typeface="맑은 고딕"/>
              </a:rPr>
              <a:t>최근접</a:t>
            </a:r>
            <a:r>
              <a:rPr lang="ko-KR" altLang="en-US" dirty="0" smtClean="0">
                <a:latin typeface="맑은 고딕"/>
                <a:ea typeface="맑은 고딕"/>
              </a:rPr>
              <a:t> 이웃을 찾음 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가장 크게 다른 점</a:t>
            </a:r>
            <a:r>
              <a:rPr lang="en-US" altLang="ko-KR" dirty="0" smtClean="0">
                <a:latin typeface="맑은 고딕"/>
                <a:ea typeface="맑은 고딕"/>
              </a:rPr>
              <a:t>: </a:t>
            </a:r>
            <a:r>
              <a:rPr lang="ko-KR" altLang="en-US" dirty="0" smtClean="0">
                <a:latin typeface="맑은 고딕"/>
                <a:ea typeface="맑은 고딕"/>
              </a:rPr>
              <a:t>일반 </a:t>
            </a:r>
            <a:r>
              <a:rPr lang="ko-KR" altLang="en-US" dirty="0" err="1" smtClean="0">
                <a:latin typeface="맑은 고딕"/>
                <a:ea typeface="맑은 고딕"/>
              </a:rPr>
              <a:t>해싱과</a:t>
            </a:r>
            <a:r>
              <a:rPr lang="ko-KR" altLang="en-US" dirty="0" smtClean="0">
                <a:latin typeface="맑은 고딕"/>
                <a:ea typeface="맑은 고딕"/>
              </a:rPr>
              <a:t> 정반대 목표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일반 </a:t>
            </a:r>
            <a:r>
              <a:rPr lang="ko-KR" altLang="en-US" dirty="0" err="1" smtClean="0">
                <a:latin typeface="맑은 고딕"/>
                <a:ea typeface="맑은 고딕"/>
              </a:rPr>
              <a:t>해싱은</a:t>
            </a:r>
            <a:r>
              <a:rPr lang="ko-KR" altLang="en-US" dirty="0" smtClean="0">
                <a:latin typeface="맑은 고딕"/>
                <a:ea typeface="맑은 고딕"/>
              </a:rPr>
              <a:t> 데이터를 골고루 배치하는 반면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err="1" smtClean="0">
                <a:latin typeface="맑은 고딕"/>
                <a:ea typeface="맑은 고딕"/>
              </a:rPr>
              <a:t>매칭에서는</a:t>
            </a:r>
            <a:r>
              <a:rPr lang="ko-KR" altLang="en-US" dirty="0" smtClean="0">
                <a:latin typeface="맑은 고딕"/>
                <a:ea typeface="맑은 고딕"/>
              </a:rPr>
              <a:t> 가까운 벡터들은 같은 통에 담길 확률이 높아야 함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위치의존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해싱으로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해결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750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/>
                <a:ea typeface="맑은 고딕"/>
              </a:rPr>
              <a:t>위치의존 </a:t>
            </a:r>
            <a:r>
              <a:rPr lang="ko-KR" altLang="en-US" dirty="0" err="1" smtClean="0">
                <a:latin typeface="맑은 고딕"/>
                <a:ea typeface="맑은 고딕"/>
              </a:rPr>
              <a:t>해싱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[Andoni2008]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하나의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해시 함수가 아니라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해시 함수 집합 </a:t>
            </a:r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에서 여러 개를 임의 선택하여 사용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에 속한 해시 함수 </a:t>
            </a:r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가 식 </a:t>
            </a:r>
            <a:r>
              <a:rPr lang="en-US" altLang="ko-KR" dirty="0" smtClean="0">
                <a:latin typeface="맑은 고딕"/>
                <a:ea typeface="맑은 고딕"/>
              </a:rPr>
              <a:t>(7.8)</a:t>
            </a:r>
            <a:r>
              <a:rPr lang="ko-KR" altLang="en-US" dirty="0" smtClean="0">
                <a:latin typeface="맑은 고딕"/>
                <a:ea typeface="맑은 고딕"/>
              </a:rPr>
              <a:t>을 만족하면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는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위치의존적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위치의존</a:t>
            </a:r>
            <a:r>
              <a:rPr lang="ko-KR" altLang="en-US" dirty="0" smtClean="0">
                <a:latin typeface="맑은 고딕"/>
                <a:ea typeface="맑은 고딕"/>
              </a:rPr>
              <a:t>의 의미는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76872"/>
            <a:ext cx="5901258" cy="1307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112887"/>
            <a:ext cx="2372866" cy="21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4528667"/>
            <a:ext cx="373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ko-KR" altLang="en-US" sz="1600" dirty="0"/>
              <a:t>가까운 두 벡터는 같은 통에 담길 </a:t>
            </a:r>
            <a:r>
              <a:rPr lang="en-US" altLang="ko-KR" sz="1600" dirty="0"/>
              <a:t>(</a:t>
            </a:r>
            <a:r>
              <a:rPr lang="ko-KR" altLang="en-US" sz="1600" dirty="0"/>
              <a:t>해시 함수 값이 같을</a:t>
            </a:r>
            <a:r>
              <a:rPr lang="en-US" altLang="ko-KR" sz="1600" dirty="0"/>
              <a:t>) </a:t>
            </a:r>
            <a:r>
              <a:rPr lang="ko-KR" altLang="en-US" sz="1600" dirty="0"/>
              <a:t>확률이 크고</a:t>
            </a:r>
            <a:r>
              <a:rPr lang="en-US" altLang="ko-KR" sz="1600" dirty="0"/>
              <a:t>, </a:t>
            </a:r>
            <a:r>
              <a:rPr lang="ko-KR" altLang="en-US" sz="1600" dirty="0"/>
              <a:t>먼 </a:t>
            </a:r>
            <a:r>
              <a:rPr lang="ko-KR" altLang="en-US" sz="1600" dirty="0" smtClean="0"/>
              <a:t>벡터는 </a:t>
            </a:r>
            <a:r>
              <a:rPr lang="ko-KR" altLang="en-US" sz="1600" dirty="0"/>
              <a:t>같은 통에 담길 확률이 </a:t>
            </a:r>
            <a:r>
              <a:rPr lang="ko-KR" altLang="en-US" sz="1600" dirty="0" smtClean="0"/>
              <a:t>작음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79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를 어떻게 만드나</a:t>
            </a:r>
            <a:r>
              <a:rPr lang="en-US" altLang="ko-KR" dirty="0" smtClean="0">
                <a:latin typeface="맑은 고딕"/>
                <a:ea typeface="맑은 고딕"/>
              </a:rPr>
              <a:t>?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여럿 개발되어 있는데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식 </a:t>
            </a:r>
            <a:r>
              <a:rPr lang="en-US" altLang="ko-KR" dirty="0" smtClean="0">
                <a:latin typeface="맑은 고딕"/>
                <a:ea typeface="맑은 고딕"/>
              </a:rPr>
              <a:t>(7.9)</a:t>
            </a:r>
            <a:r>
              <a:rPr lang="ko-KR" altLang="en-US" dirty="0" smtClean="0">
                <a:latin typeface="맑은 고딕"/>
                <a:ea typeface="맑은 고딕"/>
              </a:rPr>
              <a:t>는 그 중 하나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난수로</a:t>
            </a:r>
            <a:r>
              <a:rPr lang="ko-KR" altLang="en-US" b="1" dirty="0" smtClean="0">
                <a:latin typeface="맑은 고딕"/>
                <a:ea typeface="맑은 고딕"/>
              </a:rPr>
              <a:t> </a:t>
            </a:r>
            <a:r>
              <a:rPr lang="en-US" altLang="ko-KR" b="1" dirty="0" smtClean="0">
                <a:latin typeface="맑은 고딕"/>
                <a:ea typeface="맑은 고딕"/>
              </a:rPr>
              <a:t>r</a:t>
            </a:r>
            <a:r>
              <a:rPr lang="ko-KR" altLang="en-US" dirty="0" smtClean="0">
                <a:latin typeface="맑은 고딕"/>
                <a:ea typeface="맑은 고딕"/>
              </a:rPr>
              <a:t>과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en-US" altLang="ko-KR" i="1" dirty="0" smtClean="0">
                <a:latin typeface="맑은 고딕"/>
                <a:ea typeface="맑은 고딕"/>
              </a:rPr>
              <a:t>b</a:t>
            </a:r>
            <a:r>
              <a:rPr lang="ko-KR" altLang="en-US" dirty="0" smtClean="0">
                <a:latin typeface="맑은 고딕"/>
                <a:ea typeface="맑은 고딕"/>
              </a:rPr>
              <a:t>를 설정하여 원하는 수만큼 함수 생성 가능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 smtClean="0">
                <a:latin typeface="맑은 고딕"/>
                <a:ea typeface="맑은 고딕"/>
              </a:rPr>
              <a:t>해시 함수 </a:t>
            </a:r>
            <a:r>
              <a:rPr lang="en-US" altLang="ko-KR" i="1" dirty="0" smtClean="0">
                <a:latin typeface="맑은 고딕"/>
                <a:ea typeface="맑은 고딕"/>
              </a:rPr>
              <a:t>h</a:t>
            </a:r>
            <a:r>
              <a:rPr lang="ko-KR" altLang="en-US" dirty="0" smtClean="0">
                <a:latin typeface="맑은 고딕"/>
                <a:ea typeface="맑은 고딕"/>
              </a:rPr>
              <a:t>의 동작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i="1" dirty="0" smtClean="0">
                <a:latin typeface="맑은 고딕"/>
                <a:ea typeface="맑은 고딕"/>
              </a:rPr>
              <a:t>d</a:t>
            </a:r>
            <a:r>
              <a:rPr lang="ko-KR" altLang="en-US" dirty="0" smtClean="0">
                <a:latin typeface="맑은 고딕"/>
                <a:ea typeface="맑은 고딕"/>
              </a:rPr>
              <a:t>차원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공간을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en-US" altLang="ko-KR" b="1" dirty="0" smtClean="0">
                <a:latin typeface="맑은 고딕"/>
                <a:ea typeface="맑은 고딕"/>
              </a:rPr>
              <a:t>r</a:t>
            </a:r>
            <a:r>
              <a:rPr lang="ko-KR" altLang="en-US" dirty="0" smtClean="0">
                <a:latin typeface="맑은 고딕"/>
                <a:ea typeface="맑은 고딕"/>
              </a:rPr>
              <a:t>에 수직인 </a:t>
            </a:r>
            <a:r>
              <a:rPr lang="ko-KR" altLang="en-US" dirty="0" err="1" smtClean="0">
                <a:latin typeface="맑은 고딕"/>
                <a:ea typeface="맑은 고딕"/>
              </a:rPr>
              <a:t>초평면으로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분할 </a:t>
            </a:r>
            <a:endParaRPr lang="en-US" altLang="ko-KR" dirty="0">
              <a:latin typeface="맑은 고딕"/>
              <a:ea typeface="맑은 고딕"/>
            </a:endParaRPr>
          </a:p>
          <a:p>
            <a:pPr lvl="1"/>
            <a:r>
              <a:rPr lang="en-US" altLang="ko-KR" i="1" dirty="0" smtClean="0">
                <a:latin typeface="맑은 고딕"/>
                <a:ea typeface="맑은 고딕"/>
              </a:rPr>
              <a:t>w</a:t>
            </a:r>
            <a:r>
              <a:rPr lang="ko-KR" altLang="en-US" dirty="0" smtClean="0">
                <a:latin typeface="맑은 고딕"/>
                <a:ea typeface="맑은 고딕"/>
              </a:rPr>
              <a:t>는 구간의 간격으로서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</a:rPr>
              <a:t>작으면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촘촘하게 크면 듬성듬성 분할</a:t>
            </a:r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611" y="2348880"/>
            <a:ext cx="5166717" cy="65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3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121412" cy="33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9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생각해 볼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거짓 긍정을 어떻게 찾아 배제할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매칭</a:t>
            </a:r>
            <a:r>
              <a:rPr lang="ko-KR" altLang="en-US" dirty="0" smtClean="0"/>
              <a:t> 속도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영상의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개수가 </a:t>
            </a:r>
            <a:r>
              <a:rPr lang="en-US" altLang="ko-KR" i="1" dirty="0" smtClean="0"/>
              <a:t>m</a:t>
            </a:r>
            <a:r>
              <a:rPr lang="ko-KR" altLang="en-US" dirty="0" smtClean="0"/>
              <a:t>과 </a:t>
            </a:r>
            <a:r>
              <a:rPr lang="en-US" altLang="ko-KR" i="1" dirty="0" smtClean="0"/>
              <a:t>n</a:t>
            </a:r>
            <a:r>
              <a:rPr lang="ko-KR" altLang="en-US" dirty="0" smtClean="0"/>
              <a:t>이고 특징 벡터의 차원이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영상을 매칭하는데 </a:t>
            </a:r>
            <a:r>
              <a:rPr lang="el-GR" altLang="ko-KR" i="1" dirty="0" smtClean="0">
                <a:latin typeface="Times New Roman"/>
                <a:cs typeface="Times New Roman"/>
              </a:rPr>
              <a:t>Θ</a:t>
            </a:r>
            <a:r>
              <a:rPr lang="en-US" altLang="ko-KR" dirty="0" smtClean="0">
                <a:latin typeface="Times New Roman"/>
                <a:cs typeface="Times New Roman"/>
              </a:rPr>
              <a:t>(</a:t>
            </a:r>
            <a:r>
              <a:rPr lang="en-US" altLang="ko-KR" i="1" dirty="0" err="1" smtClean="0">
                <a:latin typeface="Times New Roman"/>
                <a:cs typeface="Times New Roman"/>
              </a:rPr>
              <a:t>mnd</a:t>
            </a:r>
            <a:r>
              <a:rPr lang="en-US" altLang="ko-KR" dirty="0" smtClean="0">
                <a:latin typeface="Times New Roman"/>
                <a:cs typeface="Times New Roman"/>
              </a:rPr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시간 소요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미리 인덱싱 해두면 실시간 처리가 가능할까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1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30281"/>
            <a:ext cx="8064896" cy="499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8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/>
                <a:ea typeface="맑은 고딕"/>
              </a:rPr>
              <a:t>위치의존을 만족하는 해시 함수 여러 개를 쓰면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가까운 벡터가 같은 통에 담길 확률이 충분히 높을까</a:t>
            </a:r>
            <a:r>
              <a:rPr lang="en-US" altLang="ko-KR" dirty="0" smtClean="0">
                <a:latin typeface="맑은 고딕"/>
                <a:ea typeface="맑은 고딕"/>
              </a:rPr>
              <a:t>?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그렇지 않다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.</a:t>
            </a:r>
          </a:p>
          <a:p>
            <a:pPr marL="266700" lvl="1" indent="0">
              <a:buNone/>
            </a:pP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endParaRPr lang="en-US" altLang="ko-KR" dirty="0" smtClean="0">
              <a:latin typeface="맑은 고딕"/>
              <a:ea typeface="맑은 고딕"/>
            </a:endParaRPr>
          </a:p>
          <a:p>
            <a:r>
              <a:rPr lang="ko-KR" altLang="en-US" dirty="0" smtClean="0">
                <a:latin typeface="맑은 고딕"/>
                <a:ea typeface="맑은 고딕"/>
              </a:rPr>
              <a:t>확률을 높이는 추가적인 방안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해시 테이블을 여러 개 사용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가까운 두 벡터가 여러 테이블 중 하나에라도 같은 통에 있으면 성공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6552728" cy="351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5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7.2.2 </a:t>
            </a:r>
            <a:r>
              <a:rPr lang="ko-KR" altLang="en-US" dirty="0" err="1" smtClean="0"/>
              <a:t>해싱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/>
                <a:ea typeface="맑은 고딕"/>
              </a:rPr>
              <a:t>검색 알고리즘</a:t>
            </a:r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484784"/>
            <a:ext cx="6624735" cy="332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4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기하 정렬과 변환 추정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7.3.1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최소제곱법과 강인한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추청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기법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7.3.2 RANSAC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5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 </a:t>
            </a:r>
            <a:r>
              <a:rPr lang="ko-KR" altLang="en-US" dirty="0" smtClean="0"/>
              <a:t>기하 정렬과 변환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지금까지는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특징 벡터가 개별적으로 </a:t>
            </a:r>
            <a:r>
              <a:rPr lang="ko-KR" altLang="en-US" dirty="0" err="1" smtClean="0">
                <a:latin typeface="맑은 고딕"/>
                <a:ea typeface="맑은 고딕"/>
              </a:rPr>
              <a:t>매칭을</a:t>
            </a:r>
            <a:r>
              <a:rPr lang="ko-KR" altLang="en-US" dirty="0" smtClean="0">
                <a:latin typeface="맑은 고딕"/>
                <a:ea typeface="맑은 고딕"/>
              </a:rPr>
              <a:t> 수행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아웃라이어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/>
              <a:t>매칭</a:t>
            </a:r>
            <a:r>
              <a:rPr lang="ko-KR" altLang="en-US" dirty="0"/>
              <a:t> 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</a:rPr>
              <a:t>거짓 긍정</a:t>
            </a:r>
            <a:r>
              <a:rPr lang="en-US" altLang="ko-KR" dirty="0" smtClean="0">
                <a:latin typeface="맑은 고딕"/>
                <a:ea typeface="맑은 고딕"/>
              </a:rPr>
              <a:t>) </a:t>
            </a:r>
            <a:r>
              <a:rPr lang="ko-KR" altLang="en-US" dirty="0" smtClean="0">
                <a:latin typeface="맑은 고딕"/>
                <a:ea typeface="맑은 고딕"/>
              </a:rPr>
              <a:t>발생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>
              <a:buFont typeface="Wingdings"/>
              <a:buChar char="à"/>
            </a:pP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기하 정렬을 이용하여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인라이어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집합을 찾아내고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변환 행렬을 추정해야 함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여러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상황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사람이 개입하여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아웃라이어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없는 경우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항공 사진 비교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의료 영상 정합 등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아웃라이어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있는 경우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파노라마 영상 제작 등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[Lowe2004]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는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심한 혼재와 가림이 있는 경우 단지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1%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만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인라이어인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상황 보고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</a:p>
          <a:p>
            <a:pPr marL="161925" indent="0">
              <a:buNone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514714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2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최소 </a:t>
            </a:r>
            <a:r>
              <a:rPr lang="ko-KR" altLang="en-US" dirty="0" err="1" smtClean="0"/>
              <a:t>제곱법</a:t>
            </a:r>
            <a:endParaRPr lang="en-US" altLang="ko-KR" dirty="0" smtClean="0"/>
          </a:p>
          <a:p>
            <a:pPr lvl="1"/>
            <a:r>
              <a:rPr lang="ko-KR" altLang="en-US" dirty="0"/>
              <a:t>오래 전부터 수학과 </a:t>
            </a:r>
            <a:r>
              <a:rPr lang="ko-KR" altLang="en-US" dirty="0" smtClean="0">
                <a:latin typeface="맑은 고딕"/>
                <a:ea typeface="맑은 고딕"/>
              </a:rPr>
              <a:t>통계 분야에서 사용된 기법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</a:rPr>
              <a:t>) </a:t>
            </a:r>
            <a:r>
              <a:rPr lang="en-US" altLang="ko-KR" i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={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</a:rPr>
              <a:t>1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</a:rPr>
              <a:t>2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</a:rPr>
              <a:t>3</a:t>
            </a:r>
            <a:r>
              <a:rPr lang="en-US" altLang="ko-KR" dirty="0" smtClean="0">
                <a:latin typeface="맑은 고딕"/>
                <a:ea typeface="맑은 고딕"/>
              </a:rPr>
              <a:t>, 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</a:rPr>
              <a:t>4</a:t>
            </a:r>
            <a:r>
              <a:rPr lang="en-US" altLang="ko-KR" dirty="0" smtClean="0">
                <a:latin typeface="맑은 고딕"/>
                <a:ea typeface="맑은 고딕"/>
              </a:rPr>
              <a:t>}</a:t>
            </a:r>
            <a:r>
              <a:rPr lang="ko-KR" altLang="en-US" dirty="0" smtClean="0">
                <a:latin typeface="맑은 고딕"/>
                <a:ea typeface="맑은 고딕"/>
              </a:rPr>
              <a:t>를 가장 잘 대표하는 직선을 찾아라</a:t>
            </a:r>
            <a:r>
              <a:rPr lang="en-US" altLang="ko-KR" dirty="0" smtClean="0">
                <a:latin typeface="맑은 고딕"/>
                <a:ea typeface="맑은 고딕"/>
              </a:rPr>
              <a:t>.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회귀 문제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직관적으로 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l</a:t>
            </a:r>
            <a:r>
              <a:rPr lang="en-US" altLang="ko-KR" baseline="-25000" dirty="0" smtClean="0">
                <a:latin typeface="맑은 고딕"/>
                <a:ea typeface="맑은 고딕"/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이 더 좋음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수학으로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어떻게 설명하나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?</a:t>
            </a: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직선</a:t>
            </a:r>
            <a:r>
              <a:rPr lang="ko-KR" altLang="en-US" i="1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l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까지의 거리의 합을 오차로 공식화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E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l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을 최소화하는 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l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을 찾아라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.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564904"/>
            <a:ext cx="513171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085184"/>
            <a:ext cx="3825032" cy="53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0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매칭</a:t>
            </a:r>
            <a:r>
              <a:rPr lang="ko-KR" altLang="en-US" dirty="0" smtClean="0"/>
              <a:t> 문제로 확장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입력은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매칭</a:t>
            </a:r>
            <a:r>
              <a:rPr lang="ko-KR" altLang="en-US" dirty="0" smtClean="0">
                <a:latin typeface="맑은 고딕"/>
                <a:ea typeface="맑은 고딕"/>
              </a:rPr>
              <a:t> 쌍 집합 </a:t>
            </a:r>
            <a:r>
              <a:rPr lang="en-US" altLang="ko-KR" i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={(</a:t>
            </a:r>
            <a:r>
              <a:rPr lang="en-US" altLang="ko-KR" b="1" dirty="0" smtClean="0">
                <a:latin typeface="맑은 고딕"/>
                <a:ea typeface="맑은 고딕"/>
              </a:rPr>
              <a:t>a</a:t>
            </a:r>
            <a:r>
              <a:rPr lang="en-US" altLang="ko-KR" baseline="-25000" dirty="0" smtClean="0">
                <a:latin typeface="맑은 고딕"/>
                <a:ea typeface="맑은 고딕"/>
              </a:rPr>
              <a:t>1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  <a:r>
              <a:rPr lang="en-US" altLang="ko-KR" b="1" dirty="0" smtClean="0">
                <a:latin typeface="맑은 고딕"/>
                <a:ea typeface="맑은 고딕"/>
              </a:rPr>
              <a:t>b</a:t>
            </a:r>
            <a:r>
              <a:rPr lang="en-US" altLang="ko-KR" baseline="-25000" dirty="0" smtClean="0">
                <a:latin typeface="맑은 고딕"/>
                <a:ea typeface="맑은 고딕"/>
              </a:rPr>
              <a:t>1</a:t>
            </a:r>
            <a:r>
              <a:rPr lang="en-US" altLang="ko-KR" dirty="0" smtClean="0">
                <a:latin typeface="맑은 고딕"/>
                <a:ea typeface="맑은 고딕"/>
              </a:rPr>
              <a:t>),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a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</a:t>
            </a:r>
            <a:r>
              <a:rPr lang="en-US" altLang="ko-KR" b="1" dirty="0" smtClean="0"/>
              <a:t>b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),…,(</a:t>
            </a:r>
            <a:r>
              <a:rPr lang="en-US" altLang="ko-KR" b="1" dirty="0" err="1" smtClean="0"/>
              <a:t>a</a:t>
            </a:r>
            <a:r>
              <a:rPr lang="en-US" altLang="ko-KR" i="1" baseline="-25000" dirty="0" err="1" smtClean="0"/>
              <a:t>n</a:t>
            </a:r>
            <a:r>
              <a:rPr lang="en-US" altLang="ko-KR" dirty="0" err="1" smtClean="0"/>
              <a:t>,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)</a:t>
            </a:r>
            <a:r>
              <a:rPr lang="en-US" altLang="ko-KR" dirty="0" smtClean="0">
                <a:latin typeface="맑은 고딕"/>
                <a:ea typeface="맑은 고딕"/>
              </a:rPr>
              <a:t>}</a:t>
            </a: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모델은</a:t>
            </a:r>
            <a:r>
              <a:rPr lang="en-US" altLang="ko-KR" dirty="0" smtClean="0">
                <a:latin typeface="맑은 고딕"/>
                <a:ea typeface="맑은 고딕"/>
              </a:rPr>
              <a:t>?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</a:rPr>
              <a:t>변환 행렬 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</a:p>
          <a:p>
            <a:pPr lvl="2"/>
            <a:endParaRPr lang="en-US" altLang="ko-KR" dirty="0">
              <a:latin typeface="맑은 고딕"/>
              <a:ea typeface="맑은 고딕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069473"/>
            <a:ext cx="1463078" cy="100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3"/>
            <a:ext cx="5256584" cy="318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3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오차 함수 </a:t>
            </a:r>
            <a:r>
              <a:rPr lang="en-US" altLang="ko-KR" i="1" dirty="0" smtClean="0"/>
              <a:t>E</a:t>
            </a:r>
            <a:r>
              <a:rPr lang="en-US" altLang="ko-KR" dirty="0" smtClean="0"/>
              <a:t>(T)</a:t>
            </a:r>
            <a:endParaRPr lang="en-US" altLang="ko-KR" dirty="0">
              <a:latin typeface="맑은 고딕"/>
              <a:ea typeface="맑은 고딕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624736" cy="190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31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 smtClean="0"/>
                  <a:t>E</a:t>
                </a:r>
                <a:r>
                  <a:rPr lang="en-US" altLang="ko-KR" dirty="0" smtClean="0"/>
                  <a:t>(T)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최소화하는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?</a:t>
                </a:r>
              </a:p>
              <a:p>
                <a:pPr lvl="2"/>
                <a:r>
                  <a:rPr lang="en-US" altLang="ko-KR" i="1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E</a:t>
                </a:r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를</a:t>
                </a:r>
                <a:r>
                  <a:rPr lang="en-US" altLang="ko-KR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 </a:t>
                </a:r>
                <a:r>
                  <a:rPr lang="en-US" altLang="ko-KR" i="1" dirty="0" err="1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t</a:t>
                </a:r>
                <a:r>
                  <a:rPr lang="en-US" altLang="ko-KR" i="1" baseline="-25000" dirty="0" err="1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ij</a:t>
                </a:r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로</a:t>
                </a:r>
                <a:r>
                  <a:rPr lang="en-US" altLang="ko-KR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미분한 </a:t>
                </a:r>
                <a:r>
                  <a:rPr lang="ko-KR" altLang="en-US" dirty="0" err="1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도함수</a:t>
                </a:r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  <a:ea typeface="맑은 고딕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  <a:ea typeface="맑은 고딕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  <a:ea typeface="맑은 고딕"/>
                            <a:sym typeface="Wingdings" panose="05000000000000000000" pitchFamily="2" charset="2"/>
                          </a:rPr>
                          <m:t>𝐸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  <a:ea typeface="맑은 고딕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  <a:ea typeface="맑은 고딕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  <a:ea typeface="맑은 고딕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맑은 고딕"/>
                                <a:sym typeface="Wingdings" panose="05000000000000000000" pitchFamily="2" charset="2"/>
                              </a:rPr>
                              <m:t>𝑖𝑗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/>
                        <a:ea typeface="맑은 고딕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으로</a:t>
                </a:r>
                <a:r>
                  <a:rPr lang="en-US" altLang="ko-KR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두고 풀어보면</a:t>
                </a:r>
                <a:r>
                  <a:rPr lang="en-US" altLang="ko-KR" dirty="0" smtClean="0">
                    <a:latin typeface="맑은 고딕"/>
                    <a:ea typeface="맑은 고딕"/>
                    <a:sym typeface="Wingdings" panose="05000000000000000000" pitchFamily="2" charset="2"/>
                  </a:rPr>
                  <a:t>,</a:t>
                </a:r>
                <a:endParaRPr lang="en-US" altLang="ko-KR" dirty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 smtClean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 smtClean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 smtClean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lvl="1">
                  <a:buFont typeface="Wingdings"/>
                  <a:buChar char="à"/>
                </a:pPr>
                <a:endParaRPr lang="en-US" altLang="ko-KR" dirty="0" smtClean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latin typeface="맑은 고딕"/>
                  <a:ea typeface="맑은 고딕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latin typeface="맑은 고딕"/>
                  <a:ea typeface="맑은 고딕"/>
                </a:endParaRPr>
              </a:p>
              <a:p>
                <a:pPr marL="266700" lvl="1" indent="0">
                  <a:buNone/>
                </a:pP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15211"/>
            <a:ext cx="7008200" cy="28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5292080" y="2708920"/>
            <a:ext cx="288032" cy="5743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36096" y="226758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</a:t>
            </a:r>
            <a:r>
              <a:rPr lang="ko-KR" altLang="en-US" dirty="0" smtClean="0"/>
              <a:t>의 요소들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21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최소제곱법은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아웃라이어</a:t>
            </a:r>
            <a:r>
              <a:rPr lang="ko-KR" altLang="en-US" dirty="0" smtClean="0"/>
              <a:t> 있으면 오작동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아웃라이어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en-US" altLang="ko-KR" b="1" dirty="0" smtClean="0">
                <a:latin typeface="맑은 고딕"/>
                <a:ea typeface="맑은 고딕"/>
                <a:sym typeface="Wingdings" panose="05000000000000000000" pitchFamily="2" charset="2"/>
              </a:rPr>
              <a:t>x</a:t>
            </a:r>
            <a:r>
              <a:rPr lang="en-US" altLang="ko-KR" baseline="-25000" dirty="0" smtClean="0">
                <a:latin typeface="맑은 고딕"/>
                <a:ea typeface="맑은 고딕"/>
                <a:sym typeface="Wingdings" panose="05000000000000000000" pitchFamily="2" charset="2"/>
              </a:rPr>
              <a:t>5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가 포함되면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l</a:t>
            </a:r>
            <a:r>
              <a:rPr lang="en-US" altLang="ko-KR" baseline="-25000" dirty="0" smtClean="0">
                <a:latin typeface="맑은 고딕"/>
                <a:ea typeface="맑은 고딕"/>
                <a:sym typeface="Wingdings" panose="05000000000000000000" pitchFamily="2" charset="2"/>
              </a:rPr>
              <a:t>2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를 선호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이런 경우에는 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강인한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추정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기법 필요</a:t>
            </a: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662157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04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 smtClean="0"/>
              <a:t>매칭의</a:t>
            </a:r>
            <a:r>
              <a:rPr lang="ko-KR" altLang="en-US" dirty="0" smtClean="0"/>
              <a:t> 기초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빠른 </a:t>
            </a:r>
            <a:r>
              <a:rPr lang="ko-KR" altLang="en-US" dirty="0" err="1" smtClean="0"/>
              <a:t>최근접</a:t>
            </a:r>
            <a:r>
              <a:rPr lang="ko-KR" altLang="en-US" dirty="0" smtClean="0"/>
              <a:t> 이웃 탐색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기하 </a:t>
            </a:r>
            <a:r>
              <a:rPr lang="ko-KR" altLang="en-US" dirty="0" smtClean="0"/>
              <a:t>정렬과 변환 </a:t>
            </a:r>
            <a:r>
              <a:rPr lang="ko-KR" altLang="en-US" dirty="0" err="1" smtClean="0"/>
              <a:t>추청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웹과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</a:t>
            </a:r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매칭에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사용하는 거리 척도와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매칭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전략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성능을 분석하는 척도에 관해 살펴본다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18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매칭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속도를 올릴 수 있는 방법으로 </a:t>
            </a:r>
            <a:r>
              <a:rPr lang="en-US" altLang="ko-KR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kd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트리와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해싱에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대해 살펴본다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5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신뢰도가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높은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매칭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쌍을 고르는 방법을 다룬다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매칭을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활용한 파노라마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사진 관광 응용 사례를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5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7.3.1 </a:t>
            </a:r>
            <a:r>
              <a:rPr lang="ko-KR" altLang="en-US" dirty="0" smtClean="0"/>
              <a:t>최소제곱법과 강인한 추정 기법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강인한 추정 기법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최소제곱법을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최적화 문제로 다시 써보면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</a:t>
            </a: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아웃라이어의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영향력을 약화시키는 함수 </a:t>
            </a:r>
            <a:r>
              <a:rPr lang="el-GR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ρ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(.)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를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사용하는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M-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추정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아웃라이어는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중앙값 계산하는 단계까지만 </a:t>
            </a:r>
            <a:r>
              <a:rPr lang="ko-KR" altLang="en-US" dirty="0" smtClean="0">
                <a:sym typeface="Wingdings" panose="05000000000000000000" pitchFamily="2" charset="2"/>
              </a:rPr>
              <a:t>참여하는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최소제곱중앙값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016" y="1872382"/>
            <a:ext cx="5089296" cy="610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28" y="3717032"/>
            <a:ext cx="5388843" cy="101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29" y="5517232"/>
            <a:ext cx="5665575" cy="45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5098835" cy="52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4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7.3.2 RANSAC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원리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직선 검출하는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장의 그림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3-31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과 같은 원리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여기서는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</a:t>
            </a:r>
          </a:p>
          <a:p>
            <a:pPr lvl="1"/>
            <a:r>
              <a:rPr lang="ko-KR" altLang="en-US" dirty="0" err="1" smtClean="0"/>
              <a:t>매칭</a:t>
            </a:r>
            <a:r>
              <a:rPr lang="ko-KR" altLang="en-US" dirty="0" smtClean="0"/>
              <a:t> </a:t>
            </a:r>
            <a:r>
              <a:rPr lang="ko-KR" altLang="en-US" dirty="0"/>
              <a:t>쌍 집합 </a:t>
            </a:r>
            <a:r>
              <a:rPr lang="en-US" altLang="ko-KR" i="1" dirty="0"/>
              <a:t>X</a:t>
            </a:r>
            <a:r>
              <a:rPr lang="en-US" altLang="ko-KR" dirty="0"/>
              <a:t>={(</a:t>
            </a:r>
            <a:r>
              <a:rPr lang="en-US" altLang="ko-KR" b="1" dirty="0"/>
              <a:t>a</a:t>
            </a:r>
            <a:r>
              <a:rPr lang="en-US" altLang="ko-KR" baseline="-25000" dirty="0"/>
              <a:t>1</a:t>
            </a:r>
            <a:r>
              <a:rPr lang="en-US" altLang="ko-KR" dirty="0"/>
              <a:t>,</a:t>
            </a:r>
            <a:r>
              <a:rPr lang="en-US" altLang="ko-KR" b="1" dirty="0"/>
              <a:t>b</a:t>
            </a:r>
            <a:r>
              <a:rPr lang="en-US" altLang="ko-KR" baseline="-25000" dirty="0"/>
              <a:t>1</a:t>
            </a:r>
            <a:r>
              <a:rPr lang="en-US" altLang="ko-KR" dirty="0"/>
              <a:t>),(</a:t>
            </a:r>
            <a:r>
              <a:rPr lang="en-US" altLang="ko-KR" b="1" dirty="0"/>
              <a:t>a</a:t>
            </a:r>
            <a:r>
              <a:rPr lang="en-US" altLang="ko-KR" baseline="-25000" dirty="0"/>
              <a:t>2</a:t>
            </a:r>
            <a:r>
              <a:rPr lang="en-US" altLang="ko-KR" dirty="0"/>
              <a:t>,</a:t>
            </a:r>
            <a:r>
              <a:rPr lang="en-US" altLang="ko-KR" b="1" dirty="0"/>
              <a:t>b</a:t>
            </a:r>
            <a:r>
              <a:rPr lang="en-US" altLang="ko-KR" baseline="-25000" dirty="0"/>
              <a:t>2</a:t>
            </a:r>
            <a:r>
              <a:rPr lang="en-US" altLang="ko-KR" dirty="0"/>
              <a:t>),…,(</a:t>
            </a:r>
            <a:r>
              <a:rPr lang="en-US" altLang="ko-KR" b="1" dirty="0" err="1"/>
              <a:t>a</a:t>
            </a:r>
            <a:r>
              <a:rPr lang="en-US" altLang="ko-KR" i="1" baseline="-25000" dirty="0" err="1"/>
              <a:t>n</a:t>
            </a:r>
            <a:r>
              <a:rPr lang="en-US" altLang="ko-KR" dirty="0" err="1"/>
              <a:t>,</a:t>
            </a:r>
            <a:r>
              <a:rPr lang="en-US" altLang="ko-KR" b="1" dirty="0" err="1"/>
              <a:t>b</a:t>
            </a:r>
            <a:r>
              <a:rPr lang="en-US" altLang="ko-KR" i="1" baseline="-25000" dirty="0" err="1"/>
              <a:t>n</a:t>
            </a:r>
            <a:r>
              <a:rPr lang="en-US" altLang="ko-KR" dirty="0" smtClean="0"/>
              <a:t>)}</a:t>
            </a:r>
            <a:r>
              <a:rPr lang="ko-KR" altLang="en-US" dirty="0" smtClean="0"/>
              <a:t>을 처리할 수 있게 확장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2" y="1916832"/>
            <a:ext cx="6846479" cy="1768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7.3.2 RANSAC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76" y="908720"/>
            <a:ext cx="6881052" cy="5798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298580" y="3192724"/>
            <a:ext cx="2376264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79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7.3.2 RANSAC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PROSAC [Chum2005]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행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3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에서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대응 쌍의 품질에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따라 선택 확률을 결정하여 성능 향상 꾀함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</a:p>
          <a:p>
            <a:pPr marL="447675" lvl="2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반복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횟수 </a:t>
            </a:r>
            <a:r>
              <a:rPr lang="en-US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k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를 결정하는 방법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옳은 답을 기대할 수 없는 확률을 </a:t>
            </a:r>
            <a:r>
              <a:rPr lang="en-US" altLang="ko-KR" i="1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P</a:t>
            </a:r>
            <a:r>
              <a:rPr lang="en-US" altLang="ko-KR" i="1" baseline="-25000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thres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보다 낮게 유지하고 싶다면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</a:t>
            </a: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>
              <a:buFont typeface="Wingdings"/>
              <a:buChar char="à"/>
            </a:pP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63" y="1948173"/>
            <a:ext cx="6446865" cy="3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6288"/>
            <a:ext cx="6616577" cy="143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웹과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7.4.1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파노라마 영상 제작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7.4.2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사진 관광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29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 </a:t>
            </a:r>
            <a:r>
              <a:rPr lang="ko-KR" altLang="en-US" dirty="0" smtClean="0"/>
              <a:t>웹과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웹과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환경에서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인터넷 비전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연구 분야 태동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방대한 영상 발생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Flickr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에 하루에 올라오는 영상은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350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만장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새로운 응용 분야 창출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파노라마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사진 관광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증강 현실 등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문제를 푸는 새로운 접근 방법 개발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SNS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정보 활용한 얼굴 인식 성능 향상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</a:p>
          <a:p>
            <a:pPr lvl="1">
              <a:buFont typeface="Wingdings"/>
              <a:buChar char="à"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780928"/>
            <a:ext cx="5030325" cy="32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파노라마 영상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제작 사례</a:t>
            </a:r>
            <a:endParaRPr lang="en-US" altLang="ko-KR" dirty="0" smtClean="0"/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 err="1" smtClean="0">
                <a:latin typeface="맑은 고딕"/>
                <a:ea typeface="맑은 고딕"/>
              </a:rPr>
              <a:t>스마트폰</a:t>
            </a:r>
            <a:r>
              <a:rPr lang="ko-KR" altLang="en-US" dirty="0" smtClean="0">
                <a:latin typeface="맑은 고딕"/>
                <a:ea typeface="맑은 고딕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</a:rPr>
              <a:t>앱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dirty="0" smtClean="0">
                <a:latin typeface="맑은 고딕"/>
                <a:ea typeface="맑은 고딕"/>
              </a:rPr>
              <a:t>Photosynth</a:t>
            </a:r>
          </a:p>
          <a:p>
            <a:pPr lvl="1"/>
            <a:r>
              <a:rPr lang="en-US" altLang="ko-KR" dirty="0" err="1" smtClean="0">
                <a:latin typeface="맑은 고딕"/>
                <a:ea typeface="맑은 고딕"/>
              </a:rPr>
              <a:t>AutoStitch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5254"/>
            <a:ext cx="5040560" cy="279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6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파노라마 영상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제작 과정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0" y="1412776"/>
            <a:ext cx="641836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39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7.4.1 </a:t>
            </a:r>
            <a:r>
              <a:rPr lang="ko-KR" altLang="en-US" dirty="0" smtClean="0"/>
              <a:t>파노라마 영상 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알고리즘</a:t>
            </a:r>
            <a:endParaRPr lang="en-US" altLang="ko-KR" dirty="0" smtClean="0"/>
          </a:p>
          <a:p>
            <a:pPr lvl="1"/>
            <a:r>
              <a:rPr lang="en-US" altLang="ko-KR" dirty="0" smtClean="0">
                <a:latin typeface="맑은 고딕"/>
                <a:ea typeface="맑은 고딕"/>
              </a:rPr>
              <a:t>RANSAC</a:t>
            </a:r>
            <a:r>
              <a:rPr lang="ko-KR" altLang="en-US" dirty="0" smtClean="0">
                <a:latin typeface="맑은 고딕"/>
                <a:ea typeface="맑은 고딕"/>
              </a:rPr>
              <a:t>은 이웃한 두 영상 사이의 변환을 추정해 줌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번들 조정은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영상 집합 전체에 대해 변환 행렬을 미세 조정함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이어 붙이기는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다중 밴드 결합 알고리즘 </a:t>
            </a:r>
            <a:r>
              <a:rPr lang="en-US" altLang="ko-KR" dirty="0" smtClean="0">
                <a:latin typeface="맑은 고딕"/>
                <a:ea typeface="맑은 고딕"/>
              </a:rPr>
              <a:t>[Burt83b] </a:t>
            </a:r>
            <a:r>
              <a:rPr lang="ko-KR" altLang="en-US" dirty="0" smtClean="0">
                <a:latin typeface="맑은 고딕"/>
                <a:ea typeface="맑은 고딕"/>
              </a:rPr>
              <a:t>사용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1" y="2564904"/>
            <a:ext cx="644247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03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구조 추정 문제</a:t>
            </a:r>
            <a:endParaRPr lang="en-US" altLang="ko-KR" dirty="0" smtClean="0"/>
          </a:p>
          <a:p>
            <a:pPr lvl="1"/>
            <a:r>
              <a:rPr lang="ko-KR" altLang="en-US" dirty="0"/>
              <a:t>같은 장면을 </a:t>
            </a:r>
            <a:r>
              <a:rPr lang="ko-KR" altLang="en-US" dirty="0" smtClean="0">
                <a:latin typeface="맑은 고딕"/>
                <a:ea typeface="맑은 고딕"/>
              </a:rPr>
              <a:t>여러 시점에서 찍은 영상들로부터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차원 정보 복원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장면에 나타난 물체의 자세 정보 복원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카메라 시점 정보 복원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다양한 응용 문제에 적용 가능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예</a:t>
            </a:r>
            <a:r>
              <a:rPr lang="en-US" altLang="ko-KR" dirty="0">
                <a:latin typeface="맑은 고딕"/>
                <a:ea typeface="맑은 고딕"/>
                <a:sym typeface="Wingdings" panose="05000000000000000000" pitchFamily="2" charset="2"/>
              </a:rPr>
              <a:t>)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사진 관광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증강 현실 등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7056784" cy="299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1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 </a:t>
            </a:r>
            <a:r>
              <a:rPr lang="ko-KR" altLang="en-US" dirty="0" err="1" smtClean="0"/>
              <a:t>매칭의</a:t>
            </a:r>
            <a:r>
              <a:rPr lang="ko-KR" altLang="en-US" dirty="0" smtClean="0"/>
              <a:t> 기초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7.1.1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거리 척도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7.1.2 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매칭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전략과 성능 분석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사진 관광</a:t>
            </a:r>
            <a:r>
              <a:rPr lang="en-US" altLang="ko-KR" dirty="0" smtClean="0"/>
              <a:t>: 3</a:t>
            </a:r>
            <a:r>
              <a:rPr lang="ko-KR" altLang="en-US" dirty="0" smtClean="0"/>
              <a:t>차원 둘러보기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파란 삼각형은 복원된 카메라 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검은 선은 경로 계획 알고리즘으로 계산한 매끄러운 경로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빨간 선분은 카메라가 바라보는 방향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4"/>
            <a:ext cx="7786092" cy="274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90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사진 관광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자동 주석 붙이기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모델 영상에 주석을 입력해 두면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영상에 대해 주석 위치를 자동 추정하여 보여줌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일종의 증강 현실</a:t>
            </a:r>
            <a:r>
              <a:rPr lang="en-US" altLang="ko-KR" dirty="0" smtClean="0"/>
              <a:t>)</a:t>
            </a:r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7442448" cy="295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95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사진 관광에 필요한 정보를 추정하는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시점 변화가 크므로</a:t>
            </a:r>
            <a:r>
              <a:rPr lang="en-US" altLang="ko-KR" dirty="0" smtClean="0"/>
              <a:t>,</a:t>
            </a:r>
          </a:p>
          <a:p>
            <a:pPr lvl="2"/>
            <a:r>
              <a:rPr lang="ko-KR" altLang="en-US" dirty="0" smtClean="0"/>
              <a:t>영상 간의 겹침 관계 알아내는 과정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겹침 정보를 그래프로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그래프의 연결요소를 찾고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각각에 대해 번들 조정을 수행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353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7.4.2 </a:t>
            </a:r>
            <a:r>
              <a:rPr lang="ko-KR" altLang="en-US" dirty="0" smtClean="0"/>
              <a:t>사진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관광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086"/>
            <a:ext cx="5328592" cy="445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9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7.1.1 </a:t>
            </a:r>
            <a:r>
              <a:rPr lang="ko-KR" altLang="en-US" dirty="0" smtClean="0"/>
              <a:t>거리 척도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유클리디안</a:t>
            </a:r>
            <a:r>
              <a:rPr lang="ko-KR" altLang="en-US" dirty="0" smtClean="0"/>
              <a:t> 거리 </a:t>
            </a:r>
            <a:r>
              <a:rPr lang="en-US" altLang="ko-KR" dirty="0" smtClean="0"/>
              <a:t>vs. </a:t>
            </a:r>
            <a:r>
              <a:rPr lang="ko-KR" altLang="en-US" dirty="0" err="1" smtClean="0"/>
              <a:t>마할라노비스</a:t>
            </a:r>
            <a:r>
              <a:rPr lang="ko-KR" altLang="en-US" dirty="0" smtClean="0"/>
              <a:t> 거리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유클리디안</a:t>
            </a:r>
            <a:r>
              <a:rPr lang="ko-KR" altLang="en-US" dirty="0" smtClean="0"/>
              <a:t> 거리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마할라노비스</a:t>
            </a:r>
            <a:r>
              <a:rPr lang="ko-KR" altLang="en-US" dirty="0" smtClean="0"/>
              <a:t> 거리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공분산</a:t>
            </a:r>
            <a:r>
              <a:rPr lang="ko-KR" altLang="en-US" dirty="0" smtClean="0"/>
              <a:t> 행렬 </a:t>
            </a:r>
            <a:r>
              <a:rPr lang="el-GR" altLang="ko-KR" b="1" dirty="0" smtClean="0"/>
              <a:t>Σ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확률 분포를 고려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c</a:t>
            </a:r>
            <a:r>
              <a:rPr lang="ko-KR" altLang="en-US" dirty="0" smtClean="0"/>
              <a:t>가 더 가깝다</a:t>
            </a:r>
            <a:r>
              <a:rPr lang="en-US" altLang="ko-KR" dirty="0" smtClean="0"/>
              <a:t>.)</a:t>
            </a:r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792" y="4131698"/>
            <a:ext cx="4950520" cy="52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373216"/>
            <a:ext cx="6336704" cy="83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46071"/>
            <a:ext cx="1906836" cy="1929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84351" y="2276872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b="1" smtClean="0">
                <a:latin typeface="Times New Roman"/>
                <a:cs typeface="Times New Roman"/>
              </a:rPr>
              <a:t>μ는</a:t>
            </a:r>
            <a:r>
              <a:rPr lang="ko-KR" altLang="en-US" smtClean="0">
                <a:latin typeface="Times New Roman"/>
                <a:cs typeface="Times New Roman"/>
              </a:rPr>
              <a:t> </a:t>
            </a:r>
            <a:r>
              <a:rPr lang="en-US" altLang="ko-KR" b="1" dirty="0" smtClean="0">
                <a:latin typeface="Times New Roman"/>
                <a:cs typeface="Times New Roman"/>
              </a:rPr>
              <a:t>b</a:t>
            </a:r>
            <a:r>
              <a:rPr lang="ko-KR" altLang="en-US" dirty="0" smtClean="0">
                <a:latin typeface="Times New Roman"/>
                <a:cs typeface="Times New Roman"/>
              </a:rPr>
              <a:t>와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  <a:r>
              <a:rPr lang="en-US" altLang="ko-KR" b="1" dirty="0" smtClean="0">
                <a:latin typeface="Times New Roman"/>
                <a:cs typeface="Times New Roman"/>
              </a:rPr>
              <a:t>c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</a:rPr>
              <a:t>중 누구와 더 가까운가</a:t>
            </a:r>
            <a:r>
              <a:rPr lang="en-US" altLang="ko-KR" dirty="0" smtClean="0">
                <a:latin typeface="Times New Roman"/>
                <a:cs typeface="Times New Roman"/>
              </a:rPr>
              <a:t>?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555776" y="2461538"/>
            <a:ext cx="328575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7.1.1 </a:t>
            </a:r>
            <a:r>
              <a:rPr lang="ko-KR" altLang="en-US" dirty="0" smtClean="0"/>
              <a:t>거리 척도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6649984" cy="597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84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7.1.1 </a:t>
            </a:r>
            <a:r>
              <a:rPr lang="ko-KR" altLang="en-US" dirty="0" smtClean="0"/>
              <a:t>거리 척도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화이트닝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맑은 고딕"/>
                <a:ea typeface="맑은 고딕"/>
              </a:rPr>
              <a:t>공분산</a:t>
            </a:r>
            <a:r>
              <a:rPr lang="ko-KR" altLang="en-US" dirty="0" smtClean="0">
                <a:latin typeface="맑은 고딕"/>
                <a:ea typeface="맑은 고딕"/>
              </a:rPr>
              <a:t> 행렬이 단위 행렬 </a:t>
            </a:r>
            <a:r>
              <a:rPr lang="en-US" altLang="ko-KR" b="1" dirty="0" smtClean="0">
                <a:latin typeface="맑은 고딕"/>
                <a:ea typeface="맑은 고딕"/>
              </a:rPr>
              <a:t>I</a:t>
            </a:r>
            <a:r>
              <a:rPr lang="ko-KR" altLang="en-US" dirty="0" smtClean="0">
                <a:latin typeface="맑은 고딕"/>
                <a:ea typeface="맑은 고딕"/>
              </a:rPr>
              <a:t>가 되도록 원래 벡터 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ko-KR" altLang="en-US" dirty="0" smtClean="0">
                <a:latin typeface="맑은 고딕"/>
                <a:ea typeface="맑은 고딕"/>
              </a:rPr>
              <a:t>를 </a:t>
            </a:r>
            <a:r>
              <a:rPr lang="en-US" altLang="ko-KR" b="1" dirty="0" smtClean="0">
                <a:latin typeface="맑은 고딕"/>
                <a:ea typeface="맑은 고딕"/>
              </a:rPr>
              <a:t>y</a:t>
            </a:r>
            <a:r>
              <a:rPr lang="ko-KR" altLang="en-US" dirty="0" smtClean="0">
                <a:latin typeface="맑은 고딕"/>
                <a:ea typeface="맑은 고딕"/>
              </a:rPr>
              <a:t>로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변환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 </a:t>
            </a:r>
            <a:r>
              <a:rPr lang="el-GR" altLang="ko-KR" b="1" dirty="0"/>
              <a:t>Σ</a:t>
            </a:r>
            <a:r>
              <a:rPr lang="en-US" altLang="ko-KR" dirty="0" smtClean="0"/>
              <a:t>=</a:t>
            </a:r>
            <a:r>
              <a:rPr lang="en-US" altLang="ko-KR" b="1" dirty="0" smtClean="0"/>
              <a:t>I</a:t>
            </a:r>
            <a:r>
              <a:rPr lang="ko-KR" altLang="en-US" dirty="0" smtClean="0"/>
              <a:t>이면 </a:t>
            </a:r>
            <a:r>
              <a:rPr lang="ko-KR" altLang="en-US" dirty="0"/>
              <a:t>두 거리 척도가 같음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88840"/>
            <a:ext cx="4924635" cy="46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7284263" cy="397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6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7.1.2 </a:t>
            </a:r>
            <a:r>
              <a:rPr lang="ko-KR" altLang="en-US" dirty="0" err="1" smtClean="0"/>
              <a:t>매칭</a:t>
            </a:r>
            <a:r>
              <a:rPr lang="ko-KR" altLang="en-US" dirty="0" smtClean="0"/>
              <a:t> 전략과 성능 분석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매칭을</a:t>
            </a:r>
            <a:r>
              <a:rPr lang="ko-KR" altLang="en-US" dirty="0" smtClean="0"/>
              <a:t> 활용하는 여러 가지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파노라마 영상 제작</a:t>
            </a:r>
            <a:endParaRPr lang="en-US" altLang="ko-KR" dirty="0"/>
          </a:p>
          <a:p>
            <a:pPr lvl="2"/>
            <a:r>
              <a:rPr lang="ko-KR" altLang="en-US" dirty="0" smtClean="0"/>
              <a:t>두 영상이 동등한 입장에서 참여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물체 인식 또는 증강 현실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모델 영상은 깨끗한 배경 위에 </a:t>
            </a:r>
            <a:r>
              <a:rPr lang="ko-KR" altLang="en-US" dirty="0" smtClean="0"/>
              <a:t>물체가 놓임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</a:rPr>
              <a:t>장면 영상은 심한 혼재와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가림이 발생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 smtClean="0">
                <a:latin typeface="맑은 고딕"/>
                <a:ea typeface="맑은 고딕"/>
              </a:rPr>
              <a:t>단순한 </a:t>
            </a:r>
            <a:r>
              <a:rPr lang="ko-KR" altLang="en-US" dirty="0" err="1" smtClean="0">
                <a:latin typeface="맑은 고딕"/>
                <a:ea typeface="맑은 고딕"/>
              </a:rPr>
              <a:t>매칭</a:t>
            </a:r>
            <a:r>
              <a:rPr lang="ko-KR" altLang="en-US" dirty="0" smtClean="0">
                <a:latin typeface="맑은 고딕"/>
                <a:ea typeface="맑은 고딕"/>
              </a:rPr>
              <a:t> 전략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두 영상의 특징 벡터를 </a:t>
            </a:r>
            <a:r>
              <a:rPr lang="en-US" altLang="ko-KR" b="1" dirty="0" err="1" smtClean="0">
                <a:latin typeface="맑은 고딕"/>
                <a:ea typeface="맑은 고딕"/>
              </a:rPr>
              <a:t>a</a:t>
            </a:r>
            <a:r>
              <a:rPr lang="en-US" altLang="ko-KR" i="1" baseline="-25000" dirty="0" err="1" smtClean="0">
                <a:latin typeface="맑은 고딕"/>
                <a:ea typeface="맑은 고딕"/>
              </a:rPr>
              <a:t>i</a:t>
            </a:r>
            <a:r>
              <a:rPr lang="en-US" altLang="ko-KR" dirty="0" smtClean="0">
                <a:latin typeface="맑은 고딕"/>
                <a:ea typeface="맑은 고딕"/>
              </a:rPr>
              <a:t> (</a:t>
            </a:r>
            <a:r>
              <a:rPr lang="en-US" altLang="ko-KR" i="1" dirty="0" err="1" smtClean="0">
                <a:latin typeface="맑은 고딕"/>
                <a:ea typeface="맑은 고딕"/>
              </a:rPr>
              <a:t>i</a:t>
            </a:r>
            <a:r>
              <a:rPr lang="en-US" altLang="ko-KR" dirty="0" smtClean="0">
                <a:latin typeface="맑은 고딕"/>
                <a:ea typeface="맑은 고딕"/>
              </a:rPr>
              <a:t>=1,2,…,</a:t>
            </a:r>
            <a:r>
              <a:rPr lang="en-US" altLang="ko-KR" i="1" dirty="0" smtClean="0">
                <a:latin typeface="맑은 고딕"/>
                <a:ea typeface="맑은 고딕"/>
              </a:rPr>
              <a:t>m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</a:rPr>
              <a:t>와 </a:t>
            </a:r>
            <a:r>
              <a:rPr lang="en-US" altLang="ko-KR" b="1" dirty="0" err="1" smtClean="0"/>
              <a:t>b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 (</a:t>
            </a:r>
            <a:r>
              <a:rPr lang="en-US" altLang="ko-KR" i="1" dirty="0" smtClean="0"/>
              <a:t>j</a:t>
            </a:r>
            <a:r>
              <a:rPr lang="en-US" altLang="ko-KR" dirty="0" smtClean="0"/>
              <a:t>=1,2,…,</a:t>
            </a:r>
            <a:r>
              <a:rPr lang="en-US" altLang="ko-KR" i="1" dirty="0" smtClean="0"/>
              <a:t>n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표기할 때</a:t>
            </a:r>
            <a:r>
              <a:rPr lang="en-US" altLang="ko-KR" dirty="0" smtClean="0"/>
              <a:t>,</a:t>
            </a:r>
            <a:r>
              <a:rPr lang="ko-KR" altLang="en-US" dirty="0" smtClean="0">
                <a:latin typeface="맑은 고딕"/>
                <a:ea typeface="맑은 고딕"/>
              </a:rPr>
              <a:t>식 </a:t>
            </a:r>
            <a:r>
              <a:rPr lang="en-US" altLang="ko-KR" dirty="0" smtClean="0">
                <a:latin typeface="맑은 고딕"/>
                <a:ea typeface="맑은 고딕"/>
              </a:rPr>
              <a:t>(7.5)</a:t>
            </a:r>
            <a:r>
              <a:rPr lang="ko-KR" altLang="en-US" dirty="0" smtClean="0">
                <a:latin typeface="맑은 고딕"/>
                <a:ea typeface="맑은 고딕"/>
              </a:rPr>
              <a:t>를 만족하면 </a:t>
            </a:r>
            <a:r>
              <a:rPr lang="ko-KR" altLang="en-US" dirty="0" err="1" smtClean="0">
                <a:latin typeface="맑은 고딕"/>
                <a:ea typeface="맑은 고딕"/>
              </a:rPr>
              <a:t>매칭</a:t>
            </a:r>
            <a:r>
              <a:rPr lang="ko-KR" altLang="en-US" dirty="0" smtClean="0">
                <a:latin typeface="맑은 고딕"/>
                <a:ea typeface="맑은 고딕"/>
              </a:rPr>
              <a:t> 성공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97152"/>
            <a:ext cx="5832648" cy="451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2583</TotalTime>
  <Words>1752</Words>
  <Application>Microsoft Office PowerPoint</Application>
  <PresentationFormat>화면 슬라이드 쇼(4:3)</PresentationFormat>
  <Paragraphs>650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굴림</vt:lpstr>
      <vt:lpstr>Arial</vt:lpstr>
      <vt:lpstr>Wingdings</vt:lpstr>
      <vt:lpstr>HY견고딕</vt:lpstr>
      <vt:lpstr>Cambria Math</vt:lpstr>
      <vt:lpstr>나눔손글씨 펜</vt:lpstr>
      <vt:lpstr>Times New Roman</vt:lpstr>
      <vt:lpstr>Tahoma</vt:lpstr>
      <vt:lpstr>나눔손글씨 펜 OTF</vt:lpstr>
      <vt:lpstr>맑은 고딕</vt:lpstr>
      <vt:lpstr>1_Office 테마</vt:lpstr>
      <vt:lpstr>7장. 매칭</vt:lpstr>
      <vt:lpstr>PREVIEW</vt:lpstr>
      <vt:lpstr>PREVIEW</vt:lpstr>
      <vt:lpstr>PowerPoint 프레젠테이션</vt:lpstr>
      <vt:lpstr>7.1 매칭의 기초</vt:lpstr>
      <vt:lpstr>7.1.1 거리 척도 </vt:lpstr>
      <vt:lpstr>7.1.1 거리 척도 </vt:lpstr>
      <vt:lpstr>7.1.1 거리 척도 </vt:lpstr>
      <vt:lpstr>7.1.2 매칭 전략과 성능 분석 </vt:lpstr>
      <vt:lpstr>7.1.2 매칭 전략과 성능 분석 </vt:lpstr>
      <vt:lpstr>7.1.2 매칭 전략과 성능 분석 </vt:lpstr>
      <vt:lpstr>7.2 빠른 최근접 이웃 탐색</vt:lpstr>
      <vt:lpstr>7.2 빠른 최근접 이웃 탐색</vt:lpstr>
      <vt:lpstr>7.2 빠른 최근접 이웃 탐색</vt:lpstr>
      <vt:lpstr>7.2.1 kd 트리</vt:lpstr>
      <vt:lpstr>7.2.1 kd 트리</vt:lpstr>
      <vt:lpstr>7.2.1 kd 트리</vt:lpstr>
      <vt:lpstr>7.2.1 kd 트리</vt:lpstr>
      <vt:lpstr>7.2.1 kd 트리</vt:lpstr>
      <vt:lpstr>7.2.1 kd 트리</vt:lpstr>
      <vt:lpstr>7.2.1 kd 트리</vt:lpstr>
      <vt:lpstr>7.2.1 kd 트리</vt:lpstr>
      <vt:lpstr>7.2.1 kd 트리</vt:lpstr>
      <vt:lpstr>7.2.1 kd 트리</vt:lpstr>
      <vt:lpstr>7.2.2 해싱</vt:lpstr>
      <vt:lpstr>7.2.2 해싱</vt:lpstr>
      <vt:lpstr>7.2.2 해싱</vt:lpstr>
      <vt:lpstr>7.2.2 해싱</vt:lpstr>
      <vt:lpstr>7.2.2 해싱</vt:lpstr>
      <vt:lpstr>7.2.2 해싱</vt:lpstr>
      <vt:lpstr>7.2.2 해싱</vt:lpstr>
      <vt:lpstr>7.2.2 해싱</vt:lpstr>
      <vt:lpstr>7.3 기하 정렬과 변환 추정</vt:lpstr>
      <vt:lpstr>7.3 기하 정렬과 변환 추정</vt:lpstr>
      <vt:lpstr>7.3.1 최소제곱법과 강인한 추정 기법</vt:lpstr>
      <vt:lpstr>7.3.1 최소제곱법과 강인한 추정 기법</vt:lpstr>
      <vt:lpstr>7.3.1 최소제곱법과 강인한 추정 기법</vt:lpstr>
      <vt:lpstr>7.3.1 최소제곱법과 강인한 추정 기법</vt:lpstr>
      <vt:lpstr>7.3.1 최소제곱법과 강인한 추정 기법</vt:lpstr>
      <vt:lpstr>7.3.1 최소제곱법과 강인한 추정 기법</vt:lpstr>
      <vt:lpstr>7.3.2 RANSAC</vt:lpstr>
      <vt:lpstr>7.3.2 RANSAC</vt:lpstr>
      <vt:lpstr>7.3.2 RANSAC</vt:lpstr>
      <vt:lpstr>7.4 웹과 모바일 응용</vt:lpstr>
      <vt:lpstr>7.4 웹과 모바일 응용</vt:lpstr>
      <vt:lpstr>7.4.1 파노라마 영상 제작</vt:lpstr>
      <vt:lpstr>7.4.1 파노라마 영상 제작</vt:lpstr>
      <vt:lpstr>7.4.1 파노라마 영상 제작</vt:lpstr>
      <vt:lpstr>7.4.2 사진 관광</vt:lpstr>
      <vt:lpstr>7.4.2 사진 관광</vt:lpstr>
      <vt:lpstr>7.4.2 사진 관광</vt:lpstr>
      <vt:lpstr>7.4.2 사진 관광</vt:lpstr>
      <vt:lpstr>7.4.2 사진 관광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237</cp:revision>
  <dcterms:created xsi:type="dcterms:W3CDTF">2006-10-05T04:04:58Z</dcterms:created>
  <dcterms:modified xsi:type="dcterms:W3CDTF">2014-10-02T00:43:49Z</dcterms:modified>
</cp:coreProperties>
</file>